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4" r:id="rId2"/>
    <p:sldId id="286" r:id="rId3"/>
    <p:sldId id="273" r:id="rId4"/>
    <p:sldId id="287" r:id="rId5"/>
    <p:sldId id="289" r:id="rId6"/>
    <p:sldId id="275" r:id="rId7"/>
    <p:sldId id="291" r:id="rId8"/>
    <p:sldId id="292" r:id="rId9"/>
    <p:sldId id="714" r:id="rId10"/>
    <p:sldId id="290" r:id="rId11"/>
  </p:sldIdLst>
  <p:sldSz cx="9144000" cy="5143500" type="screen16x9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226BC3DA-C66E-4F98-A86D-21A4127FC2BB}">
          <p14:sldIdLst/>
        </p14:section>
        <p14:section name="Névtelen szakasz" id="{720A7AAA-5B67-483A-BB29-C75D89971EAC}">
          <p14:sldIdLst>
            <p14:sldId id="274"/>
            <p14:sldId id="286"/>
            <p14:sldId id="273"/>
            <p14:sldId id="287"/>
            <p14:sldId id="289"/>
          </p14:sldIdLst>
        </p14:section>
        <p14:section name="C" id="{191C3CF5-0231-4CC2-B412-6C88AFFF4158}">
          <p14:sldIdLst>
            <p14:sldId id="275"/>
            <p14:sldId id="291"/>
            <p14:sldId id="292"/>
            <p14:sldId id="714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24D"/>
    <a:srgbClr val="1E1B58"/>
    <a:srgbClr val="5B255E"/>
    <a:srgbClr val="9D0235"/>
    <a:srgbClr val="BA8C5D"/>
    <a:srgbClr val="C8BE82"/>
    <a:srgbClr val="958E60"/>
    <a:srgbClr val="ADABDB"/>
    <a:srgbClr val="2321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100" autoAdjust="0"/>
    <p:restoredTop sz="82294" autoAdjust="0"/>
  </p:normalViewPr>
  <p:slideViewPr>
    <p:cSldViewPr>
      <p:cViewPr>
        <p:scale>
          <a:sx n="74" d="100"/>
          <a:sy n="74" d="100"/>
        </p:scale>
        <p:origin x="42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940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2CD85-5FB8-48DD-AD13-1E9C97629005}" type="datetimeFigureOut">
              <a:rPr lang="hu-HU" smtClean="0"/>
              <a:t>2018. 09. 20.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60F6F-7455-4BFC-A915-C9F8C62B321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266346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C21FA-5483-4F5F-A3F6-2382C165CAE0}" type="datetimeFigureOut">
              <a:rPr lang="hu-HU" smtClean="0"/>
              <a:t>2018. 09. 20.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99594-7CD7-4156-91CC-BF133DC2C9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239428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2395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546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760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630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465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114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/>
          </a:p>
        </p:txBody>
      </p:sp>
      <p:sp>
        <p:nvSpPr>
          <p:cNvPr id="4" name="Élőfej hely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705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3203598" y="843558"/>
            <a:ext cx="5616624" cy="1368152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defRPr sz="3200">
                <a:solidFill>
                  <a:srgbClr val="1E1B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/>
              <a:t>PREZENTÁCIÓ CÍME</a:t>
            </a:r>
          </a:p>
        </p:txBody>
      </p:sp>
      <p:pic>
        <p:nvPicPr>
          <p:cNvPr id="1031" name="Picture 7" descr="C:\Users\Gábor\Documents\H E I S Z L E R\M N B\BÉT\munka\BÉT-logó-RGB-640px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803" y="1381043"/>
            <a:ext cx="1622755" cy="162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 helye 3"/>
          <p:cNvSpPr>
            <a:spLocks noGrp="1"/>
          </p:cNvSpPr>
          <p:nvPr>
            <p:ph type="body" sz="quarter" idx="12" hasCustomPrompt="1"/>
          </p:nvPr>
        </p:nvSpPr>
        <p:spPr>
          <a:xfrm>
            <a:off x="3203897" y="2253654"/>
            <a:ext cx="5616575" cy="11101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1E1B58"/>
                </a:solidFill>
              </a:defRPr>
            </a:lvl1pPr>
          </a:lstStyle>
          <a:p>
            <a:pPr lvl="0"/>
            <a:r>
              <a:rPr lang="hu-HU" sz="2400" dirty="0"/>
              <a:t>Alcím</a:t>
            </a:r>
            <a:endParaRPr lang="hu-HU" dirty="0"/>
          </a:p>
        </p:txBody>
      </p:sp>
      <p:sp>
        <p:nvSpPr>
          <p:cNvPr id="6" name="Szöveg helye 5"/>
          <p:cNvSpPr>
            <a:spLocks noGrp="1"/>
          </p:cNvSpPr>
          <p:nvPr>
            <p:ph type="body" sz="quarter" idx="13" hasCustomPrompt="1"/>
          </p:nvPr>
        </p:nvSpPr>
        <p:spPr>
          <a:xfrm>
            <a:off x="3203848" y="3507854"/>
            <a:ext cx="4608512" cy="6276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1E1B58"/>
                </a:solidFill>
              </a:defRPr>
            </a:lvl1pPr>
          </a:lstStyle>
          <a:p>
            <a:pPr lvl="0"/>
            <a:r>
              <a:rPr lang="hu-HU" dirty="0"/>
              <a:t>Szerző Neve</a:t>
            </a:r>
          </a:p>
          <a:p>
            <a:pPr lvl="0"/>
            <a:r>
              <a:rPr lang="hu-HU" dirty="0"/>
              <a:t>dátum</a:t>
            </a:r>
          </a:p>
        </p:txBody>
      </p:sp>
      <p:cxnSp>
        <p:nvCxnSpPr>
          <p:cNvPr id="5" name="Egyenes összekötő 4"/>
          <p:cNvCxnSpPr/>
          <p:nvPr userDrawn="1"/>
        </p:nvCxnSpPr>
        <p:spPr>
          <a:xfrm>
            <a:off x="2915816" y="843558"/>
            <a:ext cx="0" cy="3312368"/>
          </a:xfrm>
          <a:prstGeom prst="line">
            <a:avLst/>
          </a:prstGeom>
          <a:ln w="19050">
            <a:solidFill>
              <a:srgbClr val="BA8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05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207804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itchFamily="34" charset="0"/>
              <a:buChar char="•"/>
              <a:defRPr sz="2400">
                <a:solidFill>
                  <a:srgbClr val="1E1B58"/>
                </a:solidFill>
              </a:defRPr>
            </a:lvl1pPr>
            <a:lvl2pPr marL="914400" indent="-457200">
              <a:buFont typeface="Arial" pitchFamily="34" charset="0"/>
              <a:buChar char="•"/>
              <a:defRPr sz="2000">
                <a:solidFill>
                  <a:srgbClr val="1E1B58"/>
                </a:solidFill>
              </a:defRPr>
            </a:lvl2pPr>
            <a:lvl3pPr marL="1257300" indent="-342900">
              <a:buFont typeface="Arial" pitchFamily="34" charset="0"/>
              <a:buChar char="•"/>
              <a:defRPr sz="1800">
                <a:solidFill>
                  <a:srgbClr val="1E1B58"/>
                </a:solidFill>
              </a:defRPr>
            </a:lvl3pPr>
            <a:lvl4pPr marL="1714500" indent="-342900">
              <a:buFont typeface="Arial" pitchFamily="34" charset="0"/>
              <a:buChar char="•"/>
              <a:defRPr sz="1600">
                <a:solidFill>
                  <a:srgbClr val="1E1B58"/>
                </a:solidFill>
              </a:defRPr>
            </a:lvl4pPr>
            <a:lvl5pPr marL="2171700" indent="-342900">
              <a:buFont typeface="Arial" pitchFamily="34" charset="0"/>
              <a:buChar char="•"/>
              <a:defRPr sz="1600">
                <a:solidFill>
                  <a:srgbClr val="1E1B58"/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67544" y="4731990"/>
            <a:ext cx="2088232" cy="273844"/>
          </a:xfrm>
        </p:spPr>
        <p:txBody>
          <a:bodyPr/>
          <a:lstStyle/>
          <a:p>
            <a:pPr algn="l"/>
            <a:fld id="{ACA1FBC3-C4CA-4F32-B016-43947CDEBAB8}" type="slidenum">
              <a:rPr lang="hu-HU" smtClean="0"/>
              <a:pPr algn="l"/>
              <a:t>‹#›</a:t>
            </a:fld>
            <a:endParaRPr lang="hu-HU" dirty="0"/>
          </a:p>
        </p:txBody>
      </p:sp>
      <p:sp>
        <p:nvSpPr>
          <p:cNvPr id="15" name="Cím 1"/>
          <p:cNvSpPr>
            <a:spLocks noGrp="1"/>
          </p:cNvSpPr>
          <p:nvPr>
            <p:ph type="ctrTitle" hasCustomPrompt="1"/>
          </p:nvPr>
        </p:nvSpPr>
        <p:spPr>
          <a:xfrm>
            <a:off x="251768" y="465516"/>
            <a:ext cx="5472608" cy="37804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500">
                <a:solidFill>
                  <a:srgbClr val="1E1B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/>
              <a:t>DIA CÍME</a:t>
            </a:r>
          </a:p>
        </p:txBody>
      </p:sp>
      <p:sp>
        <p:nvSpPr>
          <p:cNvPr id="16" name="Szöveg helye 13"/>
          <p:cNvSpPr>
            <a:spLocks noGrp="1"/>
          </p:cNvSpPr>
          <p:nvPr>
            <p:ph type="body" sz="quarter" idx="13" hasCustomPrompt="1"/>
          </p:nvPr>
        </p:nvSpPr>
        <p:spPr>
          <a:xfrm>
            <a:off x="251520" y="249492"/>
            <a:ext cx="5472112" cy="216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rgbClr val="1E1B58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dirty="0"/>
              <a:t>A prezentáció címe</a:t>
            </a:r>
          </a:p>
        </p:txBody>
      </p:sp>
    </p:spTree>
    <p:extLst>
      <p:ext uri="{BB962C8B-B14F-4D97-AF65-F5344CB8AC3E}">
        <p14:creationId xmlns:p14="http://schemas.microsoft.com/office/powerpoint/2010/main" val="275478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207804"/>
          </a:xfrm>
          <a:prstGeom prst="rect">
            <a:avLst/>
          </a:prstGeom>
        </p:spPr>
        <p:txBody>
          <a:bodyPr/>
          <a:lstStyle>
            <a:lvl1pPr marL="457200" indent="-457200">
              <a:buFont typeface="+mj-lt"/>
              <a:buAutoNum type="arabicPeriod"/>
              <a:defRPr sz="2400">
                <a:solidFill>
                  <a:srgbClr val="1E1B58"/>
                </a:solidFill>
              </a:defRPr>
            </a:lvl1pPr>
            <a:lvl2pPr marL="914400" indent="-457200">
              <a:buFont typeface="+mj-lt"/>
              <a:buAutoNum type="alphaLcPeriod"/>
              <a:defRPr sz="2000">
                <a:solidFill>
                  <a:srgbClr val="1E1B58"/>
                </a:solidFill>
              </a:defRPr>
            </a:lvl2pPr>
            <a:lvl3pPr marL="1257300" indent="-342900">
              <a:buFont typeface="+mj-lt"/>
              <a:buAutoNum type="romanLcPeriod"/>
              <a:defRPr sz="1800">
                <a:solidFill>
                  <a:srgbClr val="1E1B58"/>
                </a:solidFill>
              </a:defRPr>
            </a:lvl3pPr>
            <a:lvl4pPr marL="1714500" indent="-342900">
              <a:buFont typeface="+mj-lt"/>
              <a:buAutoNum type="arabicPeriod"/>
              <a:defRPr sz="1600">
                <a:solidFill>
                  <a:srgbClr val="1E1B58"/>
                </a:solidFill>
              </a:defRPr>
            </a:lvl4pPr>
            <a:lvl5pPr marL="2171700" indent="-342900">
              <a:buFont typeface="+mj-lt"/>
              <a:buAutoNum type="arabicPeriod"/>
              <a:defRPr sz="1600">
                <a:solidFill>
                  <a:srgbClr val="1E1B58"/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67544" y="4731990"/>
            <a:ext cx="2088232" cy="273844"/>
          </a:xfrm>
        </p:spPr>
        <p:txBody>
          <a:bodyPr/>
          <a:lstStyle/>
          <a:p>
            <a:pPr algn="l"/>
            <a:fld id="{ACA1FBC3-C4CA-4F32-B016-43947CDEBAB8}" type="slidenum">
              <a:rPr lang="hu-HU" smtClean="0"/>
              <a:pPr algn="l"/>
              <a:t>‹#›</a:t>
            </a:fld>
            <a:endParaRPr lang="hu-HU" dirty="0"/>
          </a:p>
        </p:txBody>
      </p:sp>
      <p:sp>
        <p:nvSpPr>
          <p:cNvPr id="15" name="Cím 1"/>
          <p:cNvSpPr>
            <a:spLocks noGrp="1"/>
          </p:cNvSpPr>
          <p:nvPr>
            <p:ph type="ctrTitle" hasCustomPrompt="1"/>
          </p:nvPr>
        </p:nvSpPr>
        <p:spPr>
          <a:xfrm>
            <a:off x="251768" y="465516"/>
            <a:ext cx="5472608" cy="37804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500">
                <a:solidFill>
                  <a:srgbClr val="1E1B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/>
              <a:t>DIA CÍME</a:t>
            </a:r>
          </a:p>
        </p:txBody>
      </p:sp>
      <p:sp>
        <p:nvSpPr>
          <p:cNvPr id="16" name="Szöveg helye 13"/>
          <p:cNvSpPr>
            <a:spLocks noGrp="1"/>
          </p:cNvSpPr>
          <p:nvPr>
            <p:ph type="body" sz="quarter" idx="13" hasCustomPrompt="1"/>
          </p:nvPr>
        </p:nvSpPr>
        <p:spPr>
          <a:xfrm>
            <a:off x="251520" y="249492"/>
            <a:ext cx="5472112" cy="216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rgbClr val="1E1B58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dirty="0"/>
              <a:t>A prezentáció címe</a:t>
            </a:r>
          </a:p>
        </p:txBody>
      </p:sp>
    </p:spTree>
    <p:extLst>
      <p:ext uri="{BB962C8B-B14F-4D97-AF65-F5344CB8AC3E}">
        <p14:creationId xmlns:p14="http://schemas.microsoft.com/office/powerpoint/2010/main" val="250162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722313" y="248629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2800" b="0" cap="none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1347614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1E1B5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A1FBC3-C4CA-4F32-B016-43947CDEBAB8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5" name="Szöveg helye 13"/>
          <p:cNvSpPr>
            <a:spLocks noGrp="1"/>
          </p:cNvSpPr>
          <p:nvPr>
            <p:ph type="body" sz="quarter" idx="13" hasCustomPrompt="1"/>
          </p:nvPr>
        </p:nvSpPr>
        <p:spPr>
          <a:xfrm>
            <a:off x="251520" y="249492"/>
            <a:ext cx="5472112" cy="216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rgbClr val="1E1B58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dirty="0"/>
              <a:t>A prezentáció címe</a:t>
            </a:r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465535"/>
            <a:ext cx="5472112" cy="3786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aseline="0">
                <a:solidFill>
                  <a:srgbClr val="1E1B58"/>
                </a:solidFill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</p:spTree>
    <p:extLst>
      <p:ext uri="{BB962C8B-B14F-4D97-AF65-F5344CB8AC3E}">
        <p14:creationId xmlns:p14="http://schemas.microsoft.com/office/powerpoint/2010/main" val="24872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000">
                <a:solidFill>
                  <a:srgbClr val="1E1B58"/>
                </a:solidFill>
              </a:defRPr>
            </a:lvl1pPr>
            <a:lvl2pPr marL="800100" indent="-342900">
              <a:buFont typeface="Arial" pitchFamily="34" charset="0"/>
              <a:buChar char="•"/>
              <a:defRPr sz="1800">
                <a:solidFill>
                  <a:srgbClr val="1E1B58"/>
                </a:solidFill>
              </a:defRPr>
            </a:lvl2pPr>
            <a:lvl3pPr marL="1200150" indent="-285750">
              <a:buFont typeface="Arial" pitchFamily="34" charset="0"/>
              <a:buChar char="•"/>
              <a:defRPr sz="1600">
                <a:solidFill>
                  <a:srgbClr val="1E1B58"/>
                </a:solidFill>
              </a:defRPr>
            </a:lvl3pPr>
            <a:lvl4pPr marL="1657350" indent="-28575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4pPr>
            <a:lvl5pPr marL="2114550" indent="-28575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itchFamily="34" charset="0"/>
              <a:buChar char="•"/>
              <a:defRPr sz="2000">
                <a:solidFill>
                  <a:srgbClr val="1E1B58"/>
                </a:solidFill>
              </a:defRPr>
            </a:lvl1pPr>
            <a:lvl2pPr marL="800100" indent="-342900">
              <a:buFont typeface="Arial" pitchFamily="34" charset="0"/>
              <a:buChar char="•"/>
              <a:defRPr sz="1800">
                <a:solidFill>
                  <a:srgbClr val="1E1B58"/>
                </a:solidFill>
              </a:defRPr>
            </a:lvl2pPr>
            <a:lvl3pPr marL="1257300" indent="-342900">
              <a:buFont typeface="Arial" pitchFamily="34" charset="0"/>
              <a:buChar char="•"/>
              <a:defRPr sz="1600">
                <a:solidFill>
                  <a:srgbClr val="1E1B58"/>
                </a:solidFill>
              </a:defRPr>
            </a:lvl3pPr>
            <a:lvl4pPr marL="1657350" indent="-28575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4pPr>
            <a:lvl5pPr marL="2114550" indent="-28575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A1FBC3-C4CA-4F32-B016-43947CDEBAB8}" type="slidenum">
              <a:rPr lang="hu-HU" smtClean="0"/>
              <a:pPr algn="l"/>
              <a:t>‹#›</a:t>
            </a:fld>
            <a:endParaRPr lang="hu-HU" dirty="0"/>
          </a:p>
        </p:txBody>
      </p:sp>
      <p:sp>
        <p:nvSpPr>
          <p:cNvPr id="8" name="Cím 1"/>
          <p:cNvSpPr>
            <a:spLocks noGrp="1"/>
          </p:cNvSpPr>
          <p:nvPr>
            <p:ph type="ctrTitle" hasCustomPrompt="1"/>
          </p:nvPr>
        </p:nvSpPr>
        <p:spPr>
          <a:xfrm>
            <a:off x="251768" y="465516"/>
            <a:ext cx="5472608" cy="37804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500">
                <a:solidFill>
                  <a:srgbClr val="1E1B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/>
              <a:t>DIA CÍME</a:t>
            </a:r>
          </a:p>
        </p:txBody>
      </p:sp>
      <p:sp>
        <p:nvSpPr>
          <p:cNvPr id="12" name="Szöveg helye 13"/>
          <p:cNvSpPr>
            <a:spLocks noGrp="1"/>
          </p:cNvSpPr>
          <p:nvPr>
            <p:ph type="body" sz="quarter" idx="13" hasCustomPrompt="1"/>
          </p:nvPr>
        </p:nvSpPr>
        <p:spPr>
          <a:xfrm>
            <a:off x="251520" y="249492"/>
            <a:ext cx="5472112" cy="216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rgbClr val="1E1B58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dirty="0"/>
              <a:t>A prezentáció címe</a:t>
            </a:r>
          </a:p>
        </p:txBody>
      </p:sp>
    </p:spTree>
    <p:extLst>
      <p:ext uri="{BB962C8B-B14F-4D97-AF65-F5344CB8AC3E}">
        <p14:creationId xmlns:p14="http://schemas.microsoft.com/office/powerpoint/2010/main" val="214451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 hasCustomPrompt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1E1B5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000">
                <a:solidFill>
                  <a:srgbClr val="1E1B58"/>
                </a:solidFill>
              </a:defRPr>
            </a:lvl1pPr>
            <a:lvl2pPr marL="742950" indent="-285750">
              <a:buFont typeface="Arial" pitchFamily="34" charset="0"/>
              <a:buChar char="•"/>
              <a:defRPr sz="1800">
                <a:solidFill>
                  <a:srgbClr val="1E1B58"/>
                </a:solidFill>
              </a:defRPr>
            </a:lvl2pPr>
            <a:lvl3pPr marL="1143000" indent="-228600">
              <a:buFont typeface="Arial" pitchFamily="34" charset="0"/>
              <a:buChar char="•"/>
              <a:defRPr sz="1600">
                <a:solidFill>
                  <a:srgbClr val="1E1B58"/>
                </a:solidFill>
              </a:defRPr>
            </a:lvl3pPr>
            <a:lvl4pPr marL="1600200" indent="-22860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4pPr>
            <a:lvl5pPr marL="2057400" indent="-22860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1E1B5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000">
                <a:solidFill>
                  <a:srgbClr val="1E1B58"/>
                </a:solidFill>
              </a:defRPr>
            </a:lvl1pPr>
            <a:lvl2pPr marL="742950" indent="-285750">
              <a:buFont typeface="Arial" pitchFamily="34" charset="0"/>
              <a:buChar char="•"/>
              <a:defRPr sz="1800">
                <a:solidFill>
                  <a:srgbClr val="1E1B58"/>
                </a:solidFill>
              </a:defRPr>
            </a:lvl2pPr>
            <a:lvl3pPr marL="1200150" indent="-285750">
              <a:buFont typeface="Arial" pitchFamily="34" charset="0"/>
              <a:buChar char="•"/>
              <a:defRPr sz="1600">
                <a:solidFill>
                  <a:srgbClr val="1E1B58"/>
                </a:solidFill>
              </a:defRPr>
            </a:lvl3pPr>
            <a:lvl4pPr marL="1657350" indent="-28575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4pPr>
            <a:lvl5pPr marL="2114550" indent="-285750">
              <a:buFont typeface="Arial" pitchFamily="34" charset="0"/>
              <a:buChar char="•"/>
              <a:defRPr sz="1400">
                <a:solidFill>
                  <a:srgbClr val="1E1B58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A1FBC3-C4CA-4F32-B016-43947CDEBAB8}" type="slidenum">
              <a:rPr lang="hu-HU" smtClean="0"/>
              <a:pPr algn="l"/>
              <a:t>‹#›</a:t>
            </a:fld>
            <a:endParaRPr lang="hu-HU" dirty="0"/>
          </a:p>
        </p:txBody>
      </p:sp>
      <p:sp>
        <p:nvSpPr>
          <p:cNvPr id="15" name="Cím 1"/>
          <p:cNvSpPr>
            <a:spLocks noGrp="1"/>
          </p:cNvSpPr>
          <p:nvPr>
            <p:ph type="ctrTitle" hasCustomPrompt="1"/>
          </p:nvPr>
        </p:nvSpPr>
        <p:spPr>
          <a:xfrm>
            <a:off x="251768" y="465516"/>
            <a:ext cx="5472608" cy="37804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500">
                <a:solidFill>
                  <a:srgbClr val="1E1B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/>
              <a:t>DIA CÍME</a:t>
            </a:r>
          </a:p>
        </p:txBody>
      </p:sp>
      <p:sp>
        <p:nvSpPr>
          <p:cNvPr id="16" name="Szöveg helye 13"/>
          <p:cNvSpPr>
            <a:spLocks noGrp="1"/>
          </p:cNvSpPr>
          <p:nvPr>
            <p:ph type="body" sz="quarter" idx="13" hasCustomPrompt="1"/>
          </p:nvPr>
        </p:nvSpPr>
        <p:spPr>
          <a:xfrm>
            <a:off x="251520" y="249492"/>
            <a:ext cx="5472112" cy="216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rgbClr val="1E1B58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dirty="0"/>
              <a:t>A prezentáció címe</a:t>
            </a:r>
          </a:p>
        </p:txBody>
      </p:sp>
    </p:spTree>
    <p:extLst>
      <p:ext uri="{BB962C8B-B14F-4D97-AF65-F5344CB8AC3E}">
        <p14:creationId xmlns:p14="http://schemas.microsoft.com/office/powerpoint/2010/main" val="1931007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A1FBC3-C4CA-4F32-B016-43947CDEBAB8}" type="slidenum">
              <a:rPr lang="hu-HU" smtClean="0"/>
              <a:pPr algn="l"/>
              <a:t>‹#›</a:t>
            </a:fld>
            <a:endParaRPr lang="hu-HU" dirty="0"/>
          </a:p>
        </p:txBody>
      </p:sp>
      <p:sp>
        <p:nvSpPr>
          <p:cNvPr id="6" name="Cím 1"/>
          <p:cNvSpPr>
            <a:spLocks noGrp="1"/>
          </p:cNvSpPr>
          <p:nvPr>
            <p:ph type="ctrTitle" hasCustomPrompt="1"/>
          </p:nvPr>
        </p:nvSpPr>
        <p:spPr>
          <a:xfrm>
            <a:off x="251768" y="465516"/>
            <a:ext cx="5472608" cy="37804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500">
                <a:solidFill>
                  <a:srgbClr val="1E1B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/>
              <a:t>DIA CÍME</a:t>
            </a:r>
          </a:p>
        </p:txBody>
      </p:sp>
      <p:sp>
        <p:nvSpPr>
          <p:cNvPr id="7" name="Szöveg helye 13"/>
          <p:cNvSpPr>
            <a:spLocks noGrp="1"/>
          </p:cNvSpPr>
          <p:nvPr>
            <p:ph type="body" sz="quarter" idx="13" hasCustomPrompt="1"/>
          </p:nvPr>
        </p:nvSpPr>
        <p:spPr>
          <a:xfrm>
            <a:off x="251520" y="249492"/>
            <a:ext cx="5472112" cy="216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rgbClr val="1E1B58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dirty="0"/>
              <a:t>A prezentáció címe</a:t>
            </a:r>
          </a:p>
        </p:txBody>
      </p:sp>
    </p:spTree>
    <p:extLst>
      <p:ext uri="{BB962C8B-B14F-4D97-AF65-F5344CB8AC3E}">
        <p14:creationId xmlns:p14="http://schemas.microsoft.com/office/powerpoint/2010/main" val="427602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6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1" y="465539"/>
            <a:ext cx="7632848" cy="3786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75" baseline="0">
                <a:solidFill>
                  <a:srgbClr val="1E1B58"/>
                </a:solidFill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2" name="Ellipszis 1"/>
          <p:cNvSpPr/>
          <p:nvPr userDrawn="1"/>
        </p:nvSpPr>
        <p:spPr>
          <a:xfrm>
            <a:off x="107505" y="4840002"/>
            <a:ext cx="216000" cy="216024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EFCD4645-7531-4FB2-AA09-DEB74FF92605}" type="slidenum">
              <a:rPr lang="hu-HU" sz="900" b="1" smtClean="0">
                <a:solidFill>
                  <a:srgbClr val="BA8C5D"/>
                </a:solidFill>
              </a:rPr>
              <a:pPr algn="ctr"/>
              <a:t>‹#›</a:t>
            </a:fld>
            <a:endParaRPr lang="hu-HU" sz="900" b="1" dirty="0">
              <a:solidFill>
                <a:srgbClr val="BA8C5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506048"/>
      </p:ext>
    </p:extLst>
  </p:cSld>
  <p:clrMapOvr>
    <a:masterClrMapping/>
  </p:clrMapOvr>
  <p:transition spd="slow">
    <p:fade thruBlk="1"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275856" y="4731990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1E1B58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467544" y="473199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E1B58"/>
                </a:solidFill>
              </a:defRPr>
            </a:lvl1pPr>
          </a:lstStyle>
          <a:p>
            <a:fld id="{ACA1FBC3-C4CA-4F32-B016-43947CDEBAB8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3" name="Egyenes összekötő 2"/>
          <p:cNvCxnSpPr/>
          <p:nvPr userDrawn="1"/>
        </p:nvCxnSpPr>
        <p:spPr>
          <a:xfrm>
            <a:off x="251520" y="897564"/>
            <a:ext cx="8640960" cy="0"/>
          </a:xfrm>
          <a:prstGeom prst="line">
            <a:avLst/>
          </a:prstGeom>
          <a:ln w="25400">
            <a:solidFill>
              <a:srgbClr val="BA8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Gábor\Documents\H E I S Z L E R\M N B\BÉT\munka\BÉT-logó-RGB-196px.pn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935" y="176178"/>
            <a:ext cx="598545" cy="598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20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2" r:id="rId5"/>
    <p:sldLayoutId id="2147483653" r:id="rId6"/>
    <p:sldLayoutId id="2147483654" r:id="rId7"/>
    <p:sldLayoutId id="2147483656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1200" b="0" kern="1200">
          <a:solidFill>
            <a:srgbClr val="1E1B5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044370" y="1390005"/>
            <a:ext cx="5470068" cy="1477328"/>
          </a:xfrm>
        </p:spPr>
        <p:txBody>
          <a:bodyPr wrap="square">
            <a:spAutoFit/>
          </a:bodyPr>
          <a:lstStyle/>
          <a:p>
            <a:r>
              <a:rPr lang="hu-HU" sz="3000" cap="all" dirty="0">
                <a:solidFill>
                  <a:srgbClr val="BA8C5D"/>
                </a:solidFill>
                <a:latin typeface="+mn-lt"/>
              </a:rPr>
              <a:t>Újdonságok a tőzsdén az ingatlanpiac szemszögéből</a:t>
            </a:r>
          </a:p>
        </p:txBody>
      </p:sp>
      <p:sp>
        <p:nvSpPr>
          <p:cNvPr id="6" name="Szöveg helye 3"/>
          <p:cNvSpPr txBox="1">
            <a:spLocks/>
          </p:cNvSpPr>
          <p:nvPr/>
        </p:nvSpPr>
        <p:spPr>
          <a:xfrm>
            <a:off x="3044370" y="2867333"/>
            <a:ext cx="5470068" cy="48708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rgbClr val="1E1B5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350" b="1" dirty="0"/>
              <a:t>Dr. Szalay Rita, Paulovits Márton</a:t>
            </a:r>
          </a:p>
          <a:p>
            <a:r>
              <a:rPr lang="hu-HU" sz="1350" b="1" dirty="0"/>
              <a:t>Budapesti Értéktőzsde </a:t>
            </a:r>
          </a:p>
          <a:p>
            <a:r>
              <a:rPr lang="hu-HU" sz="1200" dirty="0">
                <a:solidFill>
                  <a:srgbClr val="232157"/>
                </a:solidFill>
              </a:rPr>
              <a:t>2018. szeptember 21.</a:t>
            </a:r>
          </a:p>
        </p:txBody>
      </p:sp>
    </p:spTree>
    <p:extLst>
      <p:ext uri="{BB962C8B-B14F-4D97-AF65-F5344CB8AC3E}">
        <p14:creationId xmlns:p14="http://schemas.microsoft.com/office/powerpoint/2010/main" val="4041000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844" y="1005576"/>
            <a:ext cx="3564396" cy="2261165"/>
          </a:xfrm>
          <a:prstGeom prst="rect">
            <a:avLst/>
          </a:prstGeom>
          <a:ln w="19050">
            <a:solidFill>
              <a:srgbClr val="BA8C5D"/>
            </a:solidFill>
          </a:ln>
        </p:spPr>
      </p:pic>
      <p:sp>
        <p:nvSpPr>
          <p:cNvPr id="6" name="Szöveg helye 3"/>
          <p:cNvSpPr txBox="1">
            <a:spLocks/>
          </p:cNvSpPr>
          <p:nvPr/>
        </p:nvSpPr>
        <p:spPr>
          <a:xfrm>
            <a:off x="2915816" y="3409192"/>
            <a:ext cx="5180577" cy="7571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rgbClr val="1E1B5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200" dirty="0">
                <a:solidFill>
                  <a:srgbClr val="C00000"/>
                </a:solidFill>
              </a:rPr>
              <a:t>Dr. Szalay Rita </a:t>
            </a:r>
            <a:r>
              <a:rPr lang="hu-HU" sz="1200" dirty="0">
                <a:solidFill>
                  <a:schemeClr val="accent1"/>
                </a:solidFill>
              </a:rPr>
              <a:t>– i</a:t>
            </a:r>
            <a:r>
              <a:rPr lang="hu-HU" sz="1200" dirty="0"/>
              <a:t>gazgató, Kibocsátói Igazgatóság</a:t>
            </a:r>
            <a:endParaRPr lang="hu-HU" sz="1200" dirty="0">
              <a:solidFill>
                <a:srgbClr val="232157"/>
              </a:solidFill>
            </a:endParaRPr>
          </a:p>
          <a:p>
            <a:r>
              <a:rPr lang="hu-HU" sz="1200" dirty="0">
                <a:solidFill>
                  <a:srgbClr val="C00000"/>
                </a:solidFill>
              </a:rPr>
              <a:t>Paulovits Márton</a:t>
            </a:r>
            <a:r>
              <a:rPr lang="hu-HU" sz="1200" dirty="0">
                <a:solidFill>
                  <a:schemeClr val="accent1"/>
                </a:solidFill>
              </a:rPr>
              <a:t> – i</a:t>
            </a:r>
            <a:r>
              <a:rPr lang="hu-HU" sz="1200" dirty="0"/>
              <a:t>gazgató-helyettes, Kibocsátói Akvizíciók Igazgatóság</a:t>
            </a:r>
            <a:endParaRPr lang="hu-HU" sz="1200" dirty="0">
              <a:solidFill>
                <a:srgbClr val="C00000"/>
              </a:solidFill>
            </a:endParaRPr>
          </a:p>
          <a:p>
            <a:r>
              <a:rPr lang="hu-HU" sz="1400" dirty="0">
                <a:solidFill>
                  <a:srgbClr val="232157"/>
                </a:solidFill>
              </a:rPr>
              <a:t>Budapesti Értéktőzsde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19575" y="1674000"/>
            <a:ext cx="2295000" cy="945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4"/>
          </p:nvPr>
        </p:nvSpPr>
        <p:spPr/>
        <p:txBody>
          <a:bodyPr lIns="0"/>
          <a:lstStyle/>
          <a:p>
            <a:r>
              <a:rPr lang="hu-HU" dirty="0"/>
              <a:t>A TŐZSDE MINT </a:t>
            </a:r>
            <a:r>
              <a:rPr lang="hu-HU" dirty="0">
                <a:solidFill>
                  <a:srgbClr val="C00000"/>
                </a:solidFill>
              </a:rPr>
              <a:t>KAPCSOLÓDÁSI PONT</a:t>
            </a:r>
          </a:p>
        </p:txBody>
      </p:sp>
      <p:pic>
        <p:nvPicPr>
          <p:cNvPr id="78" name="Kép 77">
            <a:extLst>
              <a:ext uri="{FF2B5EF4-FFF2-40B4-BE49-F238E27FC236}">
                <a16:creationId xmlns:a16="http://schemas.microsoft.com/office/drawing/2014/main" id="{5CA3B97B-1425-4070-A704-994E4B30FE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598" y="4570124"/>
            <a:ext cx="303412" cy="372989"/>
          </a:xfrm>
          <a:prstGeom prst="rect">
            <a:avLst/>
          </a:prstGeom>
        </p:spPr>
      </p:pic>
      <p:pic>
        <p:nvPicPr>
          <p:cNvPr id="87" name="Kép 86">
            <a:extLst>
              <a:ext uri="{FF2B5EF4-FFF2-40B4-BE49-F238E27FC236}">
                <a16:creationId xmlns:a16="http://schemas.microsoft.com/office/drawing/2014/main" id="{2C98EE02-C703-440C-BDEA-4D98A504F7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39" y="2743128"/>
            <a:ext cx="680650" cy="836734"/>
          </a:xfrm>
          <a:prstGeom prst="rect">
            <a:avLst/>
          </a:prstGeom>
        </p:spPr>
      </p:pic>
      <p:pic>
        <p:nvPicPr>
          <p:cNvPr id="88" name="Kép 87">
            <a:extLst>
              <a:ext uri="{FF2B5EF4-FFF2-40B4-BE49-F238E27FC236}">
                <a16:creationId xmlns:a16="http://schemas.microsoft.com/office/drawing/2014/main" id="{A5969CC4-8394-415F-9725-091C54B157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618" y="2843307"/>
            <a:ext cx="734413" cy="457434"/>
          </a:xfrm>
          <a:prstGeom prst="rect">
            <a:avLst/>
          </a:prstGeom>
        </p:spPr>
      </p:pic>
      <p:pic>
        <p:nvPicPr>
          <p:cNvPr id="89" name="Kép 88">
            <a:extLst>
              <a:ext uri="{FF2B5EF4-FFF2-40B4-BE49-F238E27FC236}">
                <a16:creationId xmlns:a16="http://schemas.microsoft.com/office/drawing/2014/main" id="{85C6FA63-6984-4359-9459-39059B5650E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488" y="2918886"/>
            <a:ext cx="1249944" cy="624972"/>
          </a:xfrm>
          <a:prstGeom prst="rect">
            <a:avLst/>
          </a:prstGeom>
        </p:spPr>
      </p:pic>
      <p:pic>
        <p:nvPicPr>
          <p:cNvPr id="3" name="Kép 2">
            <a:extLst>
              <a:ext uri="{FF2B5EF4-FFF2-40B4-BE49-F238E27FC236}">
                <a16:creationId xmlns:a16="http://schemas.microsoft.com/office/drawing/2014/main" id="{F43C7504-E121-45C2-BC97-0B729BC269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8193" y="1609653"/>
            <a:ext cx="1466530" cy="1396179"/>
          </a:xfrm>
          <a:prstGeom prst="rect">
            <a:avLst/>
          </a:prstGeom>
        </p:spPr>
      </p:pic>
      <p:pic>
        <p:nvPicPr>
          <p:cNvPr id="28" name="Kép 27">
            <a:extLst>
              <a:ext uri="{FF2B5EF4-FFF2-40B4-BE49-F238E27FC236}">
                <a16:creationId xmlns:a16="http://schemas.microsoft.com/office/drawing/2014/main" id="{BB2A3386-6688-494E-884D-846C6F70C0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332" y="4575025"/>
            <a:ext cx="303412" cy="372989"/>
          </a:xfrm>
          <a:prstGeom prst="rect">
            <a:avLst/>
          </a:prstGeom>
        </p:spPr>
      </p:pic>
      <p:pic>
        <p:nvPicPr>
          <p:cNvPr id="29" name="Kép 28">
            <a:extLst>
              <a:ext uri="{FF2B5EF4-FFF2-40B4-BE49-F238E27FC236}">
                <a16:creationId xmlns:a16="http://schemas.microsoft.com/office/drawing/2014/main" id="{0A95838B-C5F0-4305-89A0-F773D11A64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752" y="4575025"/>
            <a:ext cx="303412" cy="372989"/>
          </a:xfrm>
          <a:prstGeom prst="rect">
            <a:avLst/>
          </a:prstGeom>
        </p:spPr>
      </p:pic>
      <p:sp>
        <p:nvSpPr>
          <p:cNvPr id="4" name="Jobb oldali kapcsos zárójel 3">
            <a:extLst>
              <a:ext uri="{FF2B5EF4-FFF2-40B4-BE49-F238E27FC236}">
                <a16:creationId xmlns:a16="http://schemas.microsoft.com/office/drawing/2014/main" id="{D9CD7D87-C8AA-4855-8C8B-95DEB5DEC441}"/>
              </a:ext>
            </a:extLst>
          </p:cNvPr>
          <p:cNvSpPr/>
          <p:nvPr/>
        </p:nvSpPr>
        <p:spPr>
          <a:xfrm rot="16200000">
            <a:off x="3878112" y="3968404"/>
            <a:ext cx="75853" cy="9200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sz="2400"/>
          </a:p>
        </p:txBody>
      </p:sp>
      <p:pic>
        <p:nvPicPr>
          <p:cNvPr id="30" name="Kép 29">
            <a:extLst>
              <a:ext uri="{FF2B5EF4-FFF2-40B4-BE49-F238E27FC236}">
                <a16:creationId xmlns:a16="http://schemas.microsoft.com/office/drawing/2014/main" id="{41E3DB0B-2489-44B4-8885-D1FB7749F5B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006" y="4082447"/>
            <a:ext cx="378746" cy="284060"/>
          </a:xfrm>
          <a:prstGeom prst="rect">
            <a:avLst/>
          </a:prstGeom>
        </p:spPr>
      </p:pic>
      <p:sp>
        <p:nvSpPr>
          <p:cNvPr id="31" name="Téglalap 30">
            <a:extLst>
              <a:ext uri="{FF2B5EF4-FFF2-40B4-BE49-F238E27FC236}">
                <a16:creationId xmlns:a16="http://schemas.microsoft.com/office/drawing/2014/main" id="{B50DB5B9-BDF2-4EDD-9E23-F93BBB1BDCAA}"/>
              </a:ext>
            </a:extLst>
          </p:cNvPr>
          <p:cNvSpPr/>
          <p:nvPr/>
        </p:nvSpPr>
        <p:spPr>
          <a:xfrm>
            <a:off x="1049209" y="2956504"/>
            <a:ext cx="21513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200" b="1" dirty="0">
                <a:solidFill>
                  <a:srgbClr val="232157"/>
                </a:solidFill>
              </a:rPr>
              <a:t>Részvénykibocsátók</a:t>
            </a:r>
          </a:p>
        </p:txBody>
      </p:sp>
      <p:sp>
        <p:nvSpPr>
          <p:cNvPr id="32" name="Téglalap 31">
            <a:extLst>
              <a:ext uri="{FF2B5EF4-FFF2-40B4-BE49-F238E27FC236}">
                <a16:creationId xmlns:a16="http://schemas.microsoft.com/office/drawing/2014/main" id="{5A92665B-641E-4518-A265-408E108F91C5}"/>
              </a:ext>
            </a:extLst>
          </p:cNvPr>
          <p:cNvSpPr/>
          <p:nvPr/>
        </p:nvSpPr>
        <p:spPr>
          <a:xfrm>
            <a:off x="4545901" y="4450222"/>
            <a:ext cx="18182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200" b="1" dirty="0">
                <a:solidFill>
                  <a:srgbClr val="232157"/>
                </a:solidFill>
              </a:rPr>
              <a:t>Ingatlan alapok</a:t>
            </a:r>
          </a:p>
        </p:txBody>
      </p:sp>
      <p:sp>
        <p:nvSpPr>
          <p:cNvPr id="42" name="Téglalap 41">
            <a:extLst>
              <a:ext uri="{FF2B5EF4-FFF2-40B4-BE49-F238E27FC236}">
                <a16:creationId xmlns:a16="http://schemas.microsoft.com/office/drawing/2014/main" id="{C7E3EDAB-8C00-4AF8-8C36-AC03C5E46A18}"/>
              </a:ext>
            </a:extLst>
          </p:cNvPr>
          <p:cNvSpPr/>
          <p:nvPr/>
        </p:nvSpPr>
        <p:spPr>
          <a:xfrm>
            <a:off x="5994158" y="3045682"/>
            <a:ext cx="17191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200" b="1" dirty="0">
                <a:solidFill>
                  <a:srgbClr val="232157"/>
                </a:solidFill>
              </a:rPr>
              <a:t>Befektetők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4BCDE886-5B2D-4CDE-880F-0C6EECA3F045}"/>
              </a:ext>
            </a:extLst>
          </p:cNvPr>
          <p:cNvSpPr txBox="1"/>
          <p:nvPr/>
        </p:nvSpPr>
        <p:spPr>
          <a:xfrm>
            <a:off x="558704" y="1332654"/>
            <a:ext cx="3822117" cy="276999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>
            <a:defPPr>
              <a:defRPr lang="hu-HU"/>
            </a:defPPr>
            <a:lvl1pPr>
              <a:defRPr sz="1200" b="1"/>
            </a:lvl1pPr>
          </a:lstStyle>
          <a:p>
            <a:r>
              <a:rPr lang="hu-HU" sz="1400" dirty="0">
                <a:solidFill>
                  <a:schemeClr val="accent3">
                    <a:lumMod val="75000"/>
                  </a:schemeClr>
                </a:solidFill>
              </a:rPr>
              <a:t>VÁLLALATI/FINANSZÍROZÁSI OLDAL</a:t>
            </a:r>
          </a:p>
        </p:txBody>
      </p:sp>
      <p:sp>
        <p:nvSpPr>
          <p:cNvPr id="24" name="Téglalap 23">
            <a:extLst>
              <a:ext uri="{FF2B5EF4-FFF2-40B4-BE49-F238E27FC236}">
                <a16:creationId xmlns:a16="http://schemas.microsoft.com/office/drawing/2014/main" id="{28DC33BD-CAB4-4446-8D0A-0B69F0464EEB}"/>
              </a:ext>
            </a:extLst>
          </p:cNvPr>
          <p:cNvSpPr/>
          <p:nvPr/>
        </p:nvSpPr>
        <p:spPr>
          <a:xfrm>
            <a:off x="1052523" y="3244536"/>
            <a:ext cx="21513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200" b="1" dirty="0">
                <a:solidFill>
                  <a:srgbClr val="232157"/>
                </a:solidFill>
              </a:rPr>
              <a:t>Kötvénykibocsátók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6781A55F-5721-4116-A59D-EC39FA01CFC5}"/>
              </a:ext>
            </a:extLst>
          </p:cNvPr>
          <p:cNvSpPr txBox="1"/>
          <p:nvPr/>
        </p:nvSpPr>
        <p:spPr>
          <a:xfrm>
            <a:off x="6006467" y="1358647"/>
            <a:ext cx="3822117" cy="276999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>
            <a:defPPr>
              <a:defRPr lang="hu-HU"/>
            </a:defPPr>
            <a:lvl1pPr>
              <a:defRPr sz="1200" b="1"/>
            </a:lvl1pPr>
          </a:lstStyle>
          <a:p>
            <a:r>
              <a:rPr lang="hu-HU" sz="1400" dirty="0">
                <a:solidFill>
                  <a:schemeClr val="accent3">
                    <a:lumMod val="75000"/>
                  </a:schemeClr>
                </a:solidFill>
              </a:rPr>
              <a:t>BEFEKTETŐI OLDAL</a:t>
            </a:r>
          </a:p>
        </p:txBody>
      </p:sp>
      <p:cxnSp>
        <p:nvCxnSpPr>
          <p:cNvPr id="6" name="Egyenes összekötő nyíllal 5">
            <a:extLst>
              <a:ext uri="{FF2B5EF4-FFF2-40B4-BE49-F238E27FC236}">
                <a16:creationId xmlns:a16="http://schemas.microsoft.com/office/drawing/2014/main" id="{715BBE99-8978-48AE-8C01-09EC94E5F7EC}"/>
              </a:ext>
            </a:extLst>
          </p:cNvPr>
          <p:cNvCxnSpPr>
            <a:cxnSpLocks/>
          </p:cNvCxnSpPr>
          <p:nvPr/>
        </p:nvCxnSpPr>
        <p:spPr>
          <a:xfrm flipV="1">
            <a:off x="2748262" y="2566110"/>
            <a:ext cx="1043183" cy="61243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nyíllal 43">
            <a:extLst>
              <a:ext uri="{FF2B5EF4-FFF2-40B4-BE49-F238E27FC236}">
                <a16:creationId xmlns:a16="http://schemas.microsoft.com/office/drawing/2014/main" id="{5696761A-9544-42C3-8198-043330B704EA}"/>
              </a:ext>
            </a:extLst>
          </p:cNvPr>
          <p:cNvCxnSpPr>
            <a:cxnSpLocks/>
          </p:cNvCxnSpPr>
          <p:nvPr/>
        </p:nvCxnSpPr>
        <p:spPr>
          <a:xfrm flipH="1" flipV="1">
            <a:off x="4804883" y="2571750"/>
            <a:ext cx="1134126" cy="61243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gyenes összekötő nyíllal 44">
            <a:extLst>
              <a:ext uri="{FF2B5EF4-FFF2-40B4-BE49-F238E27FC236}">
                <a16:creationId xmlns:a16="http://schemas.microsoft.com/office/drawing/2014/main" id="{EAEFCF11-1B02-4505-AF89-A5C342069A19}"/>
              </a:ext>
            </a:extLst>
          </p:cNvPr>
          <p:cNvCxnSpPr>
            <a:cxnSpLocks/>
          </p:cNvCxnSpPr>
          <p:nvPr/>
        </p:nvCxnSpPr>
        <p:spPr>
          <a:xfrm flipV="1">
            <a:off x="4283968" y="2843309"/>
            <a:ext cx="0" cy="131261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>
            <a:extLst>
              <a:ext uri="{FF2B5EF4-FFF2-40B4-BE49-F238E27FC236}">
                <a16:creationId xmlns:a16="http://schemas.microsoft.com/office/drawing/2014/main" id="{B2C80C2B-D760-4944-9EF9-602739DE7866}"/>
              </a:ext>
            </a:extLst>
          </p:cNvPr>
          <p:cNvCxnSpPr/>
          <p:nvPr/>
        </p:nvCxnSpPr>
        <p:spPr>
          <a:xfrm>
            <a:off x="2771800" y="3300741"/>
            <a:ext cx="316835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gyenes összekötő nyíllal 48">
            <a:extLst>
              <a:ext uri="{FF2B5EF4-FFF2-40B4-BE49-F238E27FC236}">
                <a16:creationId xmlns:a16="http://schemas.microsoft.com/office/drawing/2014/main" id="{308AB8D2-742D-4A8E-A2D5-C311F1ED37C3}"/>
              </a:ext>
            </a:extLst>
          </p:cNvPr>
          <p:cNvCxnSpPr>
            <a:cxnSpLocks/>
          </p:cNvCxnSpPr>
          <p:nvPr/>
        </p:nvCxnSpPr>
        <p:spPr>
          <a:xfrm flipV="1">
            <a:off x="4376055" y="3395132"/>
            <a:ext cx="1618103" cy="82934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Csoportba foglalás 180">
            <a:extLst>
              <a:ext uri="{FF2B5EF4-FFF2-40B4-BE49-F238E27FC236}">
                <a16:creationId xmlns:a16="http://schemas.microsoft.com/office/drawing/2014/main" id="{F01C585C-FFAC-4B52-971A-B3EAA538CDEF}"/>
              </a:ext>
            </a:extLst>
          </p:cNvPr>
          <p:cNvGrpSpPr/>
          <p:nvPr/>
        </p:nvGrpSpPr>
        <p:grpSpPr>
          <a:xfrm rot="5400000">
            <a:off x="1808553" y="1675648"/>
            <a:ext cx="307183" cy="323165"/>
            <a:chOff x="2406562" y="3398584"/>
            <a:chExt cx="288016" cy="344681"/>
          </a:xfrm>
          <a:solidFill>
            <a:schemeClr val="accent3">
              <a:lumMod val="75000"/>
            </a:schemeClr>
          </a:solidFill>
        </p:grpSpPr>
        <p:sp>
          <p:nvSpPr>
            <p:cNvPr id="56" name="Sávnyíl 102">
              <a:extLst>
                <a:ext uri="{FF2B5EF4-FFF2-40B4-BE49-F238E27FC236}">
                  <a16:creationId xmlns:a16="http://schemas.microsoft.com/office/drawing/2014/main" id="{720DC4DE-EF95-4326-94D3-1323D78E2977}"/>
                </a:ext>
              </a:extLst>
            </p:cNvPr>
            <p:cNvSpPr/>
            <p:nvPr/>
          </p:nvSpPr>
          <p:spPr>
            <a:xfrm>
              <a:off x="2550578" y="3398584"/>
              <a:ext cx="144000" cy="344681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57" name="Ellipszis 56">
              <a:extLst>
                <a:ext uri="{FF2B5EF4-FFF2-40B4-BE49-F238E27FC236}">
                  <a16:creationId xmlns:a16="http://schemas.microsoft.com/office/drawing/2014/main" id="{C992BE06-DDF8-4313-AFB7-E2A7FBE19E04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58" name="Csoportba foglalás 180">
            <a:extLst>
              <a:ext uri="{FF2B5EF4-FFF2-40B4-BE49-F238E27FC236}">
                <a16:creationId xmlns:a16="http://schemas.microsoft.com/office/drawing/2014/main" id="{E8698295-BC30-48D9-BCBE-61D59CD53C77}"/>
              </a:ext>
            </a:extLst>
          </p:cNvPr>
          <p:cNvGrpSpPr/>
          <p:nvPr/>
        </p:nvGrpSpPr>
        <p:grpSpPr>
          <a:xfrm rot="5400000">
            <a:off x="6926934" y="1682272"/>
            <a:ext cx="307183" cy="323165"/>
            <a:chOff x="2406562" y="3398584"/>
            <a:chExt cx="288016" cy="344681"/>
          </a:xfrm>
          <a:solidFill>
            <a:schemeClr val="accent3">
              <a:lumMod val="75000"/>
            </a:schemeClr>
          </a:solidFill>
        </p:grpSpPr>
        <p:sp>
          <p:nvSpPr>
            <p:cNvPr id="59" name="Sávnyíl 102">
              <a:extLst>
                <a:ext uri="{FF2B5EF4-FFF2-40B4-BE49-F238E27FC236}">
                  <a16:creationId xmlns:a16="http://schemas.microsoft.com/office/drawing/2014/main" id="{8CCF87BA-4B5E-447D-9BE5-9FF4E7936D5D}"/>
                </a:ext>
              </a:extLst>
            </p:cNvPr>
            <p:cNvSpPr/>
            <p:nvPr/>
          </p:nvSpPr>
          <p:spPr>
            <a:xfrm>
              <a:off x="2550578" y="3398584"/>
              <a:ext cx="144000" cy="344681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0" name="Ellipszis 59">
              <a:extLst>
                <a:ext uri="{FF2B5EF4-FFF2-40B4-BE49-F238E27FC236}">
                  <a16:creationId xmlns:a16="http://schemas.microsoft.com/office/drawing/2014/main" id="{F33ADCF8-E49C-4E13-B1E7-39A961CCF8B7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835338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4"/>
          </p:nvPr>
        </p:nvSpPr>
        <p:spPr>
          <a:xfrm>
            <a:off x="251521" y="430705"/>
            <a:ext cx="8100899" cy="378619"/>
          </a:xfrm>
        </p:spPr>
        <p:txBody>
          <a:bodyPr lIns="0"/>
          <a:lstStyle/>
          <a:p>
            <a:r>
              <a:rPr lang="hu-HU" dirty="0"/>
              <a:t>VÁLLALATI OLDAL - </a:t>
            </a:r>
            <a:r>
              <a:rPr lang="hu-HU" dirty="0">
                <a:solidFill>
                  <a:srgbClr val="C00000"/>
                </a:solidFill>
              </a:rPr>
              <a:t>FINANSZÍROZÁS</a:t>
            </a:r>
          </a:p>
        </p:txBody>
      </p:sp>
      <p:sp>
        <p:nvSpPr>
          <p:cNvPr id="26" name="Ötszög 11">
            <a:extLst>
              <a:ext uri="{FF2B5EF4-FFF2-40B4-BE49-F238E27FC236}">
                <a16:creationId xmlns:a16="http://schemas.microsoft.com/office/drawing/2014/main" id="{65353973-7C3E-45DC-B3B4-4A80C58CC97A}"/>
              </a:ext>
            </a:extLst>
          </p:cNvPr>
          <p:cNvSpPr/>
          <p:nvPr/>
        </p:nvSpPr>
        <p:spPr>
          <a:xfrm>
            <a:off x="512676" y="4461248"/>
            <a:ext cx="4598081" cy="216024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Vállalat növekedése</a:t>
            </a:r>
          </a:p>
        </p:txBody>
      </p:sp>
      <p:sp>
        <p:nvSpPr>
          <p:cNvPr id="27" name="Ötszög 29">
            <a:extLst>
              <a:ext uri="{FF2B5EF4-FFF2-40B4-BE49-F238E27FC236}">
                <a16:creationId xmlns:a16="http://schemas.microsoft.com/office/drawing/2014/main" id="{FA25BE34-0D46-4E98-BEE9-93DE465FCAED}"/>
              </a:ext>
            </a:extLst>
          </p:cNvPr>
          <p:cNvSpPr/>
          <p:nvPr/>
        </p:nvSpPr>
        <p:spPr>
          <a:xfrm rot="16200000">
            <a:off x="-945129" y="3006949"/>
            <a:ext cx="2699588" cy="216024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Finanszírozási szükséglet</a:t>
            </a:r>
          </a:p>
        </p:txBody>
      </p:sp>
      <p:grpSp>
        <p:nvGrpSpPr>
          <p:cNvPr id="28" name="Csoportba foglalás 59">
            <a:extLst>
              <a:ext uri="{FF2B5EF4-FFF2-40B4-BE49-F238E27FC236}">
                <a16:creationId xmlns:a16="http://schemas.microsoft.com/office/drawing/2014/main" id="{23715857-5AE1-4812-9B00-69DD054C7E12}"/>
              </a:ext>
            </a:extLst>
          </p:cNvPr>
          <p:cNvGrpSpPr/>
          <p:nvPr/>
        </p:nvGrpSpPr>
        <p:grpSpPr>
          <a:xfrm>
            <a:off x="296652" y="4461248"/>
            <a:ext cx="216024" cy="216024"/>
            <a:chOff x="601466" y="6380379"/>
            <a:chExt cx="288032" cy="288032"/>
          </a:xfrm>
        </p:grpSpPr>
        <p:sp>
          <p:nvSpPr>
            <p:cNvPr id="29" name="Folyamatábra: Feldolgozás 28">
              <a:extLst>
                <a:ext uri="{FF2B5EF4-FFF2-40B4-BE49-F238E27FC236}">
                  <a16:creationId xmlns:a16="http://schemas.microsoft.com/office/drawing/2014/main" id="{540B33F4-EC2A-4A86-828A-11BEC1CEE29B}"/>
                </a:ext>
              </a:extLst>
            </p:cNvPr>
            <p:cNvSpPr/>
            <p:nvPr/>
          </p:nvSpPr>
          <p:spPr>
            <a:xfrm>
              <a:off x="601466" y="6380379"/>
              <a:ext cx="288032" cy="288032"/>
            </a:xfrm>
            <a:prstGeom prst="flowChartProcess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sp>
          <p:nvSpPr>
            <p:cNvPr id="30" name="Ellipszis 29">
              <a:extLst>
                <a:ext uri="{FF2B5EF4-FFF2-40B4-BE49-F238E27FC236}">
                  <a16:creationId xmlns:a16="http://schemas.microsoft.com/office/drawing/2014/main" id="{05C41468-B0EB-4451-AAF8-D5B251F81329}"/>
                </a:ext>
              </a:extLst>
            </p:cNvPr>
            <p:cNvSpPr/>
            <p:nvPr/>
          </p:nvSpPr>
          <p:spPr>
            <a:xfrm>
              <a:off x="673474" y="6453336"/>
              <a:ext cx="144016" cy="14401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</p:grpSp>
      <p:grpSp>
        <p:nvGrpSpPr>
          <p:cNvPr id="31" name="Csoportba foglalás 61">
            <a:extLst>
              <a:ext uri="{FF2B5EF4-FFF2-40B4-BE49-F238E27FC236}">
                <a16:creationId xmlns:a16="http://schemas.microsoft.com/office/drawing/2014/main" id="{1576D872-5E2C-4EAA-8CFC-0BB60DA810EB}"/>
              </a:ext>
            </a:extLst>
          </p:cNvPr>
          <p:cNvGrpSpPr/>
          <p:nvPr/>
        </p:nvGrpSpPr>
        <p:grpSpPr>
          <a:xfrm>
            <a:off x="512676" y="1304895"/>
            <a:ext cx="4347378" cy="297000"/>
            <a:chOff x="889498" y="2171908"/>
            <a:chExt cx="5796504" cy="396000"/>
          </a:xfrm>
        </p:grpSpPr>
        <p:sp>
          <p:nvSpPr>
            <p:cNvPr id="32" name="Szövegdoboz 31">
              <a:extLst>
                <a:ext uri="{FF2B5EF4-FFF2-40B4-BE49-F238E27FC236}">
                  <a16:creationId xmlns:a16="http://schemas.microsoft.com/office/drawing/2014/main" id="{5DA87B83-B971-498A-92CC-D0B5FA59B833}"/>
                </a:ext>
              </a:extLst>
            </p:cNvPr>
            <p:cNvSpPr txBox="1"/>
            <p:nvPr/>
          </p:nvSpPr>
          <p:spPr>
            <a:xfrm>
              <a:off x="889498" y="2171908"/>
              <a:ext cx="1260000" cy="396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rgbClr val="000000"/>
                  </a:solidFill>
                </a:rPr>
                <a:t>Megalakulás (ötlet)</a:t>
              </a:r>
            </a:p>
          </p:txBody>
        </p:sp>
        <p:sp>
          <p:nvSpPr>
            <p:cNvPr id="33" name="Szövegdoboz 32">
              <a:extLst>
                <a:ext uri="{FF2B5EF4-FFF2-40B4-BE49-F238E27FC236}">
                  <a16:creationId xmlns:a16="http://schemas.microsoft.com/office/drawing/2014/main" id="{9F66821B-6D0D-4337-A40A-76B759C420C6}"/>
                </a:ext>
              </a:extLst>
            </p:cNvPr>
            <p:cNvSpPr txBox="1"/>
            <p:nvPr/>
          </p:nvSpPr>
          <p:spPr>
            <a:xfrm>
              <a:off x="2395644" y="2171908"/>
              <a:ext cx="1260000" cy="3960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rgbClr val="000000"/>
                  </a:solidFill>
                </a:rPr>
                <a:t>Korai növekedés (</a:t>
              </a:r>
              <a:r>
                <a:rPr lang="hu-HU" sz="825" b="1" kern="0" dirty="0" err="1">
                  <a:solidFill>
                    <a:srgbClr val="000000"/>
                  </a:solidFill>
                </a:rPr>
                <a:t>seed</a:t>
              </a:r>
              <a:r>
                <a:rPr lang="hu-HU" sz="825" b="1" kern="0" dirty="0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34" name="Szövegdoboz 33">
              <a:extLst>
                <a:ext uri="{FF2B5EF4-FFF2-40B4-BE49-F238E27FC236}">
                  <a16:creationId xmlns:a16="http://schemas.microsoft.com/office/drawing/2014/main" id="{3EA268A3-8E14-405F-9D5C-A1229361A690}"/>
                </a:ext>
              </a:extLst>
            </p:cNvPr>
            <p:cNvSpPr txBox="1"/>
            <p:nvPr/>
          </p:nvSpPr>
          <p:spPr>
            <a:xfrm>
              <a:off x="3910154" y="2171908"/>
              <a:ext cx="1260000" cy="39600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rgbClr val="000000"/>
                  </a:solidFill>
                </a:rPr>
                <a:t>Középvállalat / bővülés (</a:t>
              </a:r>
              <a:r>
                <a:rPr lang="hu-HU" sz="825" b="1" kern="0" dirty="0" err="1">
                  <a:solidFill>
                    <a:srgbClr val="000000"/>
                  </a:solidFill>
                </a:rPr>
                <a:t>mid-cap</a:t>
              </a:r>
              <a:r>
                <a:rPr lang="hu-HU" sz="825" b="1" kern="0" dirty="0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35" name="Szövegdoboz 34">
              <a:extLst>
                <a:ext uri="{FF2B5EF4-FFF2-40B4-BE49-F238E27FC236}">
                  <a16:creationId xmlns:a16="http://schemas.microsoft.com/office/drawing/2014/main" id="{4C84F4C7-D1EF-4A05-8A08-E9642E68AB1F}"/>
                </a:ext>
              </a:extLst>
            </p:cNvPr>
            <p:cNvSpPr txBox="1"/>
            <p:nvPr/>
          </p:nvSpPr>
          <p:spPr>
            <a:xfrm>
              <a:off x="5426002" y="2171908"/>
              <a:ext cx="1260000" cy="396000"/>
            </a:xfrm>
            <a:prstGeom prst="roundRect">
              <a:avLst/>
            </a:prstGeom>
            <a:solidFill>
              <a:schemeClr val="accent3"/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chemeClr val="bg1">
                      <a:lumMod val="95000"/>
                    </a:schemeClr>
                  </a:solidFill>
                </a:rPr>
                <a:t>A k</a:t>
              </a:r>
              <a:r>
                <a:rPr lang="hu-HU" sz="825" b="1" kern="0" dirty="0" err="1">
                  <a:solidFill>
                    <a:schemeClr val="bg1">
                      <a:lumMod val="95000"/>
                    </a:schemeClr>
                  </a:solidFill>
                </a:rPr>
                <a:t>övetkező</a:t>
              </a:r>
              <a:r>
                <a:rPr lang="hu-HU" sz="825" b="1" kern="0" dirty="0">
                  <a:solidFill>
                    <a:schemeClr val="bg1">
                      <a:lumMod val="95000"/>
                    </a:schemeClr>
                  </a:solidFill>
                </a:rPr>
                <a:t> nagy ugrás </a:t>
              </a:r>
            </a:p>
          </p:txBody>
        </p:sp>
      </p:grpSp>
      <p:grpSp>
        <p:nvGrpSpPr>
          <p:cNvPr id="36" name="Csoportba foglalás 60">
            <a:extLst>
              <a:ext uri="{FF2B5EF4-FFF2-40B4-BE49-F238E27FC236}">
                <a16:creationId xmlns:a16="http://schemas.microsoft.com/office/drawing/2014/main" id="{0DC792E7-B68A-43A5-B348-BAEB6E7ECBEB}"/>
              </a:ext>
            </a:extLst>
          </p:cNvPr>
          <p:cNvGrpSpPr/>
          <p:nvPr/>
        </p:nvGrpSpPr>
        <p:grpSpPr>
          <a:xfrm>
            <a:off x="512676" y="1059582"/>
            <a:ext cx="4347378" cy="162018"/>
            <a:chOff x="889498" y="1844824"/>
            <a:chExt cx="5796504" cy="216024"/>
          </a:xfrm>
        </p:grpSpPr>
        <p:sp>
          <p:nvSpPr>
            <p:cNvPr id="37" name="Sávnyíl 27">
              <a:extLst>
                <a:ext uri="{FF2B5EF4-FFF2-40B4-BE49-F238E27FC236}">
                  <a16:creationId xmlns:a16="http://schemas.microsoft.com/office/drawing/2014/main" id="{D7138DE5-6F3A-45AF-B70B-F8470A05E228}"/>
                </a:ext>
              </a:extLst>
            </p:cNvPr>
            <p:cNvSpPr/>
            <p:nvPr/>
          </p:nvSpPr>
          <p:spPr>
            <a:xfrm>
              <a:off x="3733750" y="1844824"/>
              <a:ext cx="108000" cy="216024"/>
            </a:xfrm>
            <a:prstGeom prst="chevr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>
                <a:solidFill>
                  <a:schemeClr val="tx1"/>
                </a:solidFill>
              </a:endParaRPr>
            </a:p>
          </p:txBody>
        </p:sp>
        <p:sp>
          <p:nvSpPr>
            <p:cNvPr id="38" name="Lekerekített téglalap 4">
              <a:extLst>
                <a:ext uri="{FF2B5EF4-FFF2-40B4-BE49-F238E27FC236}">
                  <a16:creationId xmlns:a16="http://schemas.microsoft.com/office/drawing/2014/main" id="{9F27310C-A770-493A-BF60-2D66D892A993}"/>
                </a:ext>
              </a:extLst>
            </p:cNvPr>
            <p:cNvSpPr/>
            <p:nvPr/>
          </p:nvSpPr>
          <p:spPr>
            <a:xfrm>
              <a:off x="889498" y="1844824"/>
              <a:ext cx="1260000" cy="21602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1. fázis</a:t>
              </a:r>
            </a:p>
          </p:txBody>
        </p:sp>
        <p:sp>
          <p:nvSpPr>
            <p:cNvPr id="39" name="Lekerekített téglalap 24">
              <a:extLst>
                <a:ext uri="{FF2B5EF4-FFF2-40B4-BE49-F238E27FC236}">
                  <a16:creationId xmlns:a16="http://schemas.microsoft.com/office/drawing/2014/main" id="{C720D15B-7C98-4380-8A0F-20227D227AC7}"/>
                </a:ext>
              </a:extLst>
            </p:cNvPr>
            <p:cNvSpPr/>
            <p:nvPr/>
          </p:nvSpPr>
          <p:spPr>
            <a:xfrm>
              <a:off x="2401666" y="1844824"/>
              <a:ext cx="1260000" cy="216024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2. fázis</a:t>
              </a:r>
            </a:p>
          </p:txBody>
        </p:sp>
        <p:sp>
          <p:nvSpPr>
            <p:cNvPr id="40" name="Lekerekített téglalap 25">
              <a:extLst>
                <a:ext uri="{FF2B5EF4-FFF2-40B4-BE49-F238E27FC236}">
                  <a16:creationId xmlns:a16="http://schemas.microsoft.com/office/drawing/2014/main" id="{E9B412D8-8D09-4157-B276-C37239FDF524}"/>
                </a:ext>
              </a:extLst>
            </p:cNvPr>
            <p:cNvSpPr/>
            <p:nvPr/>
          </p:nvSpPr>
          <p:spPr>
            <a:xfrm>
              <a:off x="3913834" y="1844824"/>
              <a:ext cx="1260000" cy="216024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3. fázis</a:t>
              </a:r>
            </a:p>
          </p:txBody>
        </p:sp>
        <p:sp>
          <p:nvSpPr>
            <p:cNvPr id="41" name="Lekerekített téglalap 26">
              <a:extLst>
                <a:ext uri="{FF2B5EF4-FFF2-40B4-BE49-F238E27FC236}">
                  <a16:creationId xmlns:a16="http://schemas.microsoft.com/office/drawing/2014/main" id="{9E1A9A5B-DD6C-44BC-AD46-5911CD7624EC}"/>
                </a:ext>
              </a:extLst>
            </p:cNvPr>
            <p:cNvSpPr/>
            <p:nvPr/>
          </p:nvSpPr>
          <p:spPr>
            <a:xfrm>
              <a:off x="5426002" y="1844824"/>
              <a:ext cx="1260000" cy="216024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4. fázis</a:t>
              </a:r>
            </a:p>
          </p:txBody>
        </p:sp>
        <p:sp>
          <p:nvSpPr>
            <p:cNvPr id="42" name="Sávnyíl 5">
              <a:extLst>
                <a:ext uri="{FF2B5EF4-FFF2-40B4-BE49-F238E27FC236}">
                  <a16:creationId xmlns:a16="http://schemas.microsoft.com/office/drawing/2014/main" id="{57461833-94F8-429E-987B-87CFE6DF2E7E}"/>
                </a:ext>
              </a:extLst>
            </p:cNvPr>
            <p:cNvSpPr/>
            <p:nvPr/>
          </p:nvSpPr>
          <p:spPr>
            <a:xfrm>
              <a:off x="2221582" y="1844824"/>
              <a:ext cx="108000" cy="216024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>
                <a:solidFill>
                  <a:schemeClr val="tx1"/>
                </a:solidFill>
              </a:endParaRPr>
            </a:p>
          </p:txBody>
        </p:sp>
        <p:sp>
          <p:nvSpPr>
            <p:cNvPr id="43" name="Sávnyíl 28">
              <a:extLst>
                <a:ext uri="{FF2B5EF4-FFF2-40B4-BE49-F238E27FC236}">
                  <a16:creationId xmlns:a16="http://schemas.microsoft.com/office/drawing/2014/main" id="{47BF70D2-886A-43E1-A69B-2165848FE8C4}"/>
                </a:ext>
              </a:extLst>
            </p:cNvPr>
            <p:cNvSpPr/>
            <p:nvPr/>
          </p:nvSpPr>
          <p:spPr>
            <a:xfrm>
              <a:off x="5245918" y="1844824"/>
              <a:ext cx="108000" cy="216024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Csoportba foglalás 62">
            <a:extLst>
              <a:ext uri="{FF2B5EF4-FFF2-40B4-BE49-F238E27FC236}">
                <a16:creationId xmlns:a16="http://schemas.microsoft.com/office/drawing/2014/main" id="{AA2F22BF-53F1-4C7B-9A21-3CEA080399FE}"/>
              </a:ext>
            </a:extLst>
          </p:cNvPr>
          <p:cNvGrpSpPr/>
          <p:nvPr/>
        </p:nvGrpSpPr>
        <p:grpSpPr>
          <a:xfrm>
            <a:off x="1552239" y="1304894"/>
            <a:ext cx="3396500" cy="3132000"/>
            <a:chOff x="2275582" y="2171907"/>
            <a:chExt cx="4528666" cy="4176000"/>
          </a:xfrm>
        </p:grpSpPr>
        <p:cxnSp>
          <p:nvCxnSpPr>
            <p:cNvPr id="45" name="Egyenes összekötő 44">
              <a:extLst>
                <a:ext uri="{FF2B5EF4-FFF2-40B4-BE49-F238E27FC236}">
                  <a16:creationId xmlns:a16="http://schemas.microsoft.com/office/drawing/2014/main" id="{2373EE2D-9DEB-459C-AA4C-A70EDB3B21EE}"/>
                </a:ext>
              </a:extLst>
            </p:cNvPr>
            <p:cNvCxnSpPr/>
            <p:nvPr/>
          </p:nvCxnSpPr>
          <p:spPr>
            <a:xfrm flipV="1">
              <a:off x="2275582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gyenes összekötő 45">
              <a:extLst>
                <a:ext uri="{FF2B5EF4-FFF2-40B4-BE49-F238E27FC236}">
                  <a16:creationId xmlns:a16="http://schemas.microsoft.com/office/drawing/2014/main" id="{D41265DF-83C0-488D-8DA1-6FA322E794CB}"/>
                </a:ext>
              </a:extLst>
            </p:cNvPr>
            <p:cNvCxnSpPr/>
            <p:nvPr/>
          </p:nvCxnSpPr>
          <p:spPr>
            <a:xfrm flipV="1">
              <a:off x="3787750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Egyenes összekötő 46">
              <a:extLst>
                <a:ext uri="{FF2B5EF4-FFF2-40B4-BE49-F238E27FC236}">
                  <a16:creationId xmlns:a16="http://schemas.microsoft.com/office/drawing/2014/main" id="{15417EDF-0222-4E0C-90CB-82F696D013BF}"/>
                </a:ext>
              </a:extLst>
            </p:cNvPr>
            <p:cNvCxnSpPr/>
            <p:nvPr/>
          </p:nvCxnSpPr>
          <p:spPr>
            <a:xfrm flipV="1">
              <a:off x="5299918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gyenes összekötő 47">
              <a:extLst>
                <a:ext uri="{FF2B5EF4-FFF2-40B4-BE49-F238E27FC236}">
                  <a16:creationId xmlns:a16="http://schemas.microsoft.com/office/drawing/2014/main" id="{C5EF83CD-90DB-42DB-8FA1-6B660FD84C14}"/>
                </a:ext>
              </a:extLst>
            </p:cNvPr>
            <p:cNvCxnSpPr/>
            <p:nvPr/>
          </p:nvCxnSpPr>
          <p:spPr>
            <a:xfrm flipV="1">
              <a:off x="6804248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4BB30A5-95B9-4261-AF18-B898D70452AC}"/>
              </a:ext>
            </a:extLst>
          </p:cNvPr>
          <p:cNvSpPr txBox="1"/>
          <p:nvPr/>
        </p:nvSpPr>
        <p:spPr>
          <a:xfrm>
            <a:off x="524985" y="4258748"/>
            <a:ext cx="2754000" cy="1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srgbClr val="232157"/>
                </a:solidFill>
              </a:defRPr>
            </a:lvl1pPr>
          </a:lstStyle>
          <a:p>
            <a:r>
              <a:rPr lang="hu-HU" sz="675" dirty="0"/>
              <a:t>SAJÁT FORRÁSOK, FFF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AF9A7118-512F-45A3-99C9-51C12DFC12EF}"/>
              </a:ext>
            </a:extLst>
          </p:cNvPr>
          <p:cNvSpPr txBox="1"/>
          <p:nvPr/>
        </p:nvSpPr>
        <p:spPr>
          <a:xfrm>
            <a:off x="1568279" y="4079918"/>
            <a:ext cx="3348000" cy="1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VISSZAFORGATOTT NYERESÉG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448DB3C4-1250-4D01-B43C-EADD28F7D508}"/>
              </a:ext>
            </a:extLst>
          </p:cNvPr>
          <p:cNvSpPr txBox="1"/>
          <p:nvPr/>
        </p:nvSpPr>
        <p:spPr>
          <a:xfrm>
            <a:off x="1568279" y="3810329"/>
            <a:ext cx="1647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SZÁMLAHITEL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31323AD8-7EB5-4F83-A553-908CC550B4A2}"/>
              </a:ext>
            </a:extLst>
          </p:cNvPr>
          <p:cNvSpPr txBox="1"/>
          <p:nvPr/>
        </p:nvSpPr>
        <p:spPr>
          <a:xfrm>
            <a:off x="1572889" y="3631496"/>
            <a:ext cx="3348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FORGÓESZKÖZ-HITEL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4FFE41EB-94F0-4602-B82B-AFF76E1FD035}"/>
              </a:ext>
            </a:extLst>
          </p:cNvPr>
          <p:cNvSpPr txBox="1"/>
          <p:nvPr/>
        </p:nvSpPr>
        <p:spPr>
          <a:xfrm>
            <a:off x="1568279" y="3452662"/>
            <a:ext cx="3348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BANKI KÖLCSÖN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ACA93B4B-0643-40D6-8021-4D23E8B4FAC1}"/>
              </a:ext>
            </a:extLst>
          </p:cNvPr>
          <p:cNvSpPr txBox="1"/>
          <p:nvPr/>
        </p:nvSpPr>
        <p:spPr>
          <a:xfrm>
            <a:off x="1574435" y="3273828"/>
            <a:ext cx="3348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LÍZING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6BA0D114-86D2-4704-918B-2E4E27153F5D}"/>
              </a:ext>
            </a:extLst>
          </p:cNvPr>
          <p:cNvSpPr txBox="1"/>
          <p:nvPr/>
        </p:nvSpPr>
        <p:spPr>
          <a:xfrm>
            <a:off x="1020086" y="3057822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ÜZLETI ANGYALOK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6D0246CF-0ECC-45DC-82A2-737796C74310}"/>
              </a:ext>
            </a:extLst>
          </p:cNvPr>
          <p:cNvSpPr txBox="1"/>
          <p:nvPr/>
        </p:nvSpPr>
        <p:spPr>
          <a:xfrm>
            <a:off x="1586103" y="2878988"/>
            <a:ext cx="1080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CROWDFUNDING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18C83C33-A414-4EB8-B1E8-57C68082A3C6}"/>
              </a:ext>
            </a:extLst>
          </p:cNvPr>
          <p:cNvSpPr txBox="1"/>
          <p:nvPr/>
        </p:nvSpPr>
        <p:spPr>
          <a:xfrm>
            <a:off x="2706280" y="2112746"/>
            <a:ext cx="2214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/>
              <a:t>ZÁRTKÖRŰ KÖTVÉNYKIBOCSÁTÁS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7BB33195-0A70-4091-9A7C-F090A6B17A78}"/>
              </a:ext>
            </a:extLst>
          </p:cNvPr>
          <p:cNvSpPr txBox="1"/>
          <p:nvPr/>
        </p:nvSpPr>
        <p:spPr>
          <a:xfrm>
            <a:off x="3277615" y="1933913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RÉSZVÉNYKIBOCSÁTÁS</a:t>
            </a:r>
          </a:p>
        </p:txBody>
      </p:sp>
      <p:sp>
        <p:nvSpPr>
          <p:cNvPr id="59" name="Szövegdoboz 58">
            <a:extLst>
              <a:ext uri="{FF2B5EF4-FFF2-40B4-BE49-F238E27FC236}">
                <a16:creationId xmlns:a16="http://schemas.microsoft.com/office/drawing/2014/main" id="{542350E5-1114-4992-AE50-03A7AA76578B}"/>
              </a:ext>
            </a:extLst>
          </p:cNvPr>
          <p:cNvSpPr txBox="1"/>
          <p:nvPr/>
        </p:nvSpPr>
        <p:spPr>
          <a:xfrm>
            <a:off x="3844615" y="1755079"/>
            <a:ext cx="1080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/>
              <a:t>KÖTVÉNYKIBOCSÁTÁS</a:t>
            </a:r>
          </a:p>
        </p:txBody>
      </p:sp>
      <p:sp>
        <p:nvSpPr>
          <p:cNvPr id="60" name="Szövegdoboz 59">
            <a:extLst>
              <a:ext uri="{FF2B5EF4-FFF2-40B4-BE49-F238E27FC236}">
                <a16:creationId xmlns:a16="http://schemas.microsoft.com/office/drawing/2014/main" id="{817317DC-7C14-4DCE-9088-9F21C5775317}"/>
              </a:ext>
            </a:extLst>
          </p:cNvPr>
          <p:cNvSpPr txBox="1"/>
          <p:nvPr/>
        </p:nvSpPr>
        <p:spPr>
          <a:xfrm>
            <a:off x="2700102" y="2325212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KIBOCSÁTÁS KKV-PLATFORMON</a:t>
            </a:r>
          </a:p>
        </p:txBody>
      </p:sp>
      <p:sp>
        <p:nvSpPr>
          <p:cNvPr id="61" name="Szövegdoboz 60">
            <a:extLst>
              <a:ext uri="{FF2B5EF4-FFF2-40B4-BE49-F238E27FC236}">
                <a16:creationId xmlns:a16="http://schemas.microsoft.com/office/drawing/2014/main" id="{F94EC1E7-09AB-4CFE-BC51-0FE34D82DF38}"/>
              </a:ext>
            </a:extLst>
          </p:cNvPr>
          <p:cNvSpPr txBox="1"/>
          <p:nvPr/>
        </p:nvSpPr>
        <p:spPr>
          <a:xfrm>
            <a:off x="5033343" y="4215688"/>
            <a:ext cx="1566000" cy="1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srgbClr val="232157"/>
                </a:solidFill>
              </a:defRPr>
            </a:lvl1pPr>
          </a:lstStyle>
          <a:p>
            <a:r>
              <a:rPr lang="hu-HU" sz="675" dirty="0"/>
              <a:t>BELSŐ FORRÁSOK</a:t>
            </a:r>
          </a:p>
        </p:txBody>
      </p:sp>
      <p:sp>
        <p:nvSpPr>
          <p:cNvPr id="62" name="Szövegdoboz 61">
            <a:extLst>
              <a:ext uri="{FF2B5EF4-FFF2-40B4-BE49-F238E27FC236}">
                <a16:creationId xmlns:a16="http://schemas.microsoft.com/office/drawing/2014/main" id="{772DE9AB-E80B-41B1-BBAF-771DBF697F27}"/>
              </a:ext>
            </a:extLst>
          </p:cNvPr>
          <p:cNvSpPr txBox="1"/>
          <p:nvPr/>
        </p:nvSpPr>
        <p:spPr>
          <a:xfrm>
            <a:off x="5033343" y="4014741"/>
            <a:ext cx="1566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srgbClr val="232157"/>
                </a:solidFill>
              </a:defRPr>
            </a:lvl1pPr>
          </a:lstStyle>
          <a:p>
            <a:r>
              <a:rPr lang="hu-HU" sz="675" dirty="0"/>
              <a:t>ADÓSSÁG JELLEGŰ FORRÁSOK</a:t>
            </a:r>
          </a:p>
        </p:txBody>
      </p:sp>
      <p:sp>
        <p:nvSpPr>
          <p:cNvPr id="63" name="Szövegdoboz 62">
            <a:extLst>
              <a:ext uri="{FF2B5EF4-FFF2-40B4-BE49-F238E27FC236}">
                <a16:creationId xmlns:a16="http://schemas.microsoft.com/office/drawing/2014/main" id="{D4DA8DD3-1ADA-4774-87A4-7C3A93978918}"/>
              </a:ext>
            </a:extLst>
          </p:cNvPr>
          <p:cNvSpPr txBox="1"/>
          <p:nvPr/>
        </p:nvSpPr>
        <p:spPr>
          <a:xfrm>
            <a:off x="5037425" y="3795886"/>
            <a:ext cx="1566000" cy="17311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prstClr val="white"/>
                </a:solidFill>
              </a:defRPr>
            </a:lvl1pPr>
          </a:lstStyle>
          <a:p>
            <a:r>
              <a:rPr lang="hu-HU" sz="675" dirty="0"/>
              <a:t>TŐKEÁGI FORRÁSOK</a:t>
            </a:r>
          </a:p>
        </p:txBody>
      </p:sp>
      <p:sp>
        <p:nvSpPr>
          <p:cNvPr id="65" name="Szövegdoboz 64">
            <a:extLst>
              <a:ext uri="{FF2B5EF4-FFF2-40B4-BE49-F238E27FC236}">
                <a16:creationId xmlns:a16="http://schemas.microsoft.com/office/drawing/2014/main" id="{138859C8-B4BC-4ACA-ADAE-3A273447AC6D}"/>
              </a:ext>
            </a:extLst>
          </p:cNvPr>
          <p:cNvSpPr txBox="1"/>
          <p:nvPr/>
        </p:nvSpPr>
        <p:spPr>
          <a:xfrm>
            <a:off x="2564904" y="2696578"/>
            <a:ext cx="1080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KOCKÁZATI TŐKE</a:t>
            </a:r>
          </a:p>
        </p:txBody>
      </p:sp>
      <p:sp>
        <p:nvSpPr>
          <p:cNvPr id="66" name="Szövegdoboz 65">
            <a:extLst>
              <a:ext uri="{FF2B5EF4-FFF2-40B4-BE49-F238E27FC236}">
                <a16:creationId xmlns:a16="http://schemas.microsoft.com/office/drawing/2014/main" id="{384A609F-5972-46A6-95F7-0F3E88EC849A}"/>
              </a:ext>
            </a:extLst>
          </p:cNvPr>
          <p:cNvSpPr txBox="1"/>
          <p:nvPr/>
        </p:nvSpPr>
        <p:spPr>
          <a:xfrm>
            <a:off x="2710026" y="2517744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PRIVATE EQUITY</a:t>
            </a:r>
          </a:p>
        </p:txBody>
      </p:sp>
      <p:sp>
        <p:nvSpPr>
          <p:cNvPr id="69" name="Téglalap 68">
            <a:extLst>
              <a:ext uri="{FF2B5EF4-FFF2-40B4-BE49-F238E27FC236}">
                <a16:creationId xmlns:a16="http://schemas.microsoft.com/office/drawing/2014/main" id="{71FD5FA7-ED20-4051-8696-AE4F9A581D38}"/>
              </a:ext>
            </a:extLst>
          </p:cNvPr>
          <p:cNvSpPr/>
          <p:nvPr/>
        </p:nvSpPr>
        <p:spPr>
          <a:xfrm>
            <a:off x="5292080" y="2047991"/>
            <a:ext cx="33123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1600" b="1" dirty="0"/>
              <a:t>A BÉT a vállalati forrásbevonás terepe, a banki finanszírozás valós alternatívája vagy kiegészítője lehet</a:t>
            </a:r>
          </a:p>
        </p:txBody>
      </p:sp>
    </p:spTree>
    <p:extLst>
      <p:ext uri="{BB962C8B-B14F-4D97-AF65-F5344CB8AC3E}">
        <p14:creationId xmlns:p14="http://schemas.microsoft.com/office/powerpoint/2010/main" val="16694908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FBC3-C4CA-4F32-B016-43947CDEBAB8}" type="slidenum">
              <a:rPr lang="hu-HU" smtClean="0">
                <a:solidFill>
                  <a:srgbClr val="232157"/>
                </a:solidFill>
              </a:rPr>
              <a:pPr/>
              <a:t>4</a:t>
            </a:fld>
            <a:endParaRPr lang="hu-HU" dirty="0">
              <a:solidFill>
                <a:srgbClr val="232157"/>
              </a:solidFill>
            </a:endParaRPr>
          </a:p>
        </p:txBody>
      </p:sp>
      <p:sp>
        <p:nvSpPr>
          <p:cNvPr id="34" name="Szöveg helye 1">
            <a:extLst>
              <a:ext uri="{FF2B5EF4-FFF2-40B4-BE49-F238E27FC236}">
                <a16:creationId xmlns:a16="http://schemas.microsoft.com/office/drawing/2014/main" id="{FBA59C75-E654-4061-97A1-169616604DBD}"/>
              </a:ext>
            </a:extLst>
          </p:cNvPr>
          <p:cNvSpPr txBox="1">
            <a:spLocks/>
          </p:cNvSpPr>
          <p:nvPr/>
        </p:nvSpPr>
        <p:spPr>
          <a:xfrm>
            <a:off x="251521" y="411510"/>
            <a:ext cx="7776863" cy="349962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880" dirty="0"/>
              <a:t>VÁLLALATI OLDAL </a:t>
            </a:r>
            <a:r>
              <a:rPr lang="hu-HU" sz="2000" dirty="0"/>
              <a:t>-</a:t>
            </a:r>
            <a:r>
              <a:rPr lang="hu-HU" sz="1880" dirty="0"/>
              <a:t> </a:t>
            </a:r>
            <a:r>
              <a:rPr lang="hu-HU" sz="1880" dirty="0">
                <a:solidFill>
                  <a:srgbClr val="C00000"/>
                </a:solidFill>
              </a:rPr>
              <a:t>TŐZSDÉRE LÉPÉSBEN REJLŐ LEHETŐSÉGEK</a:t>
            </a:r>
          </a:p>
        </p:txBody>
      </p:sp>
      <p:graphicFrame>
        <p:nvGraphicFramePr>
          <p:cNvPr id="24" name="Táblázat 23">
            <a:extLst>
              <a:ext uri="{FF2B5EF4-FFF2-40B4-BE49-F238E27FC236}">
                <a16:creationId xmlns:a16="http://schemas.microsoft.com/office/drawing/2014/main" id="{08BBAD58-4F21-4E74-8E00-35DB2A85B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679786"/>
              </p:ext>
            </p:extLst>
          </p:nvPr>
        </p:nvGraphicFramePr>
        <p:xfrm>
          <a:off x="865558" y="1207102"/>
          <a:ext cx="7669311" cy="3518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855">
                  <a:extLst>
                    <a:ext uri="{9D8B030D-6E8A-4147-A177-3AD203B41FA5}">
                      <a16:colId xmlns:a16="http://schemas.microsoft.com/office/drawing/2014/main" val="506715844"/>
                    </a:ext>
                  </a:extLst>
                </a:gridCol>
                <a:gridCol w="1293774">
                  <a:extLst>
                    <a:ext uri="{9D8B030D-6E8A-4147-A177-3AD203B41FA5}">
                      <a16:colId xmlns:a16="http://schemas.microsoft.com/office/drawing/2014/main" val="2914604276"/>
                    </a:ext>
                  </a:extLst>
                </a:gridCol>
                <a:gridCol w="1506507">
                  <a:extLst>
                    <a:ext uri="{9D8B030D-6E8A-4147-A177-3AD203B41FA5}">
                      <a16:colId xmlns:a16="http://schemas.microsoft.com/office/drawing/2014/main" val="1416366834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37970962"/>
                    </a:ext>
                  </a:extLst>
                </a:gridCol>
              </a:tblGrid>
              <a:tr h="387837">
                <a:tc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Kötvény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Részvény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SZIT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076151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Értékpapír jellege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hitelviszony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tulajdonviszony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/>
                        <a:t>tulajdonviszony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93758"/>
                  </a:ext>
                </a:extLst>
              </a:tr>
              <a:tr h="351056">
                <a:tc>
                  <a:txBody>
                    <a:bodyPr/>
                    <a:lstStyle/>
                    <a:p>
                      <a:r>
                        <a:rPr lang="hu-HU" sz="1400" b="1" dirty="0"/>
                        <a:t>Rugalmas, folyamatos finanszírozás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3881190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Forrás diverzifikáció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450838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Üzleti bizalom, reputáció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266444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Befektetők szélesebb köre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348556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Vállalati függetlenség megőrzése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5014138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Munkavállalói motivációs eszköz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2877217"/>
                  </a:ext>
                </a:extLst>
              </a:tr>
            </a:tbl>
          </a:graphicData>
        </a:graphic>
      </p:graphicFrame>
      <p:grpSp>
        <p:nvGrpSpPr>
          <p:cNvPr id="42" name="Csoportba foglalás 180">
            <a:extLst>
              <a:ext uri="{FF2B5EF4-FFF2-40B4-BE49-F238E27FC236}">
                <a16:creationId xmlns:a16="http://schemas.microsoft.com/office/drawing/2014/main" id="{6F3A2697-B2ED-437B-889A-D284A874FBFD}"/>
              </a:ext>
            </a:extLst>
          </p:cNvPr>
          <p:cNvGrpSpPr/>
          <p:nvPr/>
        </p:nvGrpSpPr>
        <p:grpSpPr>
          <a:xfrm>
            <a:off x="609131" y="1707654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43" name="Sávnyíl 102">
              <a:extLst>
                <a:ext uri="{FF2B5EF4-FFF2-40B4-BE49-F238E27FC236}">
                  <a16:creationId xmlns:a16="http://schemas.microsoft.com/office/drawing/2014/main" id="{B451A7AA-09B0-4341-9514-91286FC32593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Ellipszis 43">
              <a:extLst>
                <a:ext uri="{FF2B5EF4-FFF2-40B4-BE49-F238E27FC236}">
                  <a16:creationId xmlns:a16="http://schemas.microsoft.com/office/drawing/2014/main" id="{8BB5CC62-F0D6-4DFD-83CB-143712E45B34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45" name="Csoportba foglalás 180">
            <a:extLst>
              <a:ext uri="{FF2B5EF4-FFF2-40B4-BE49-F238E27FC236}">
                <a16:creationId xmlns:a16="http://schemas.microsoft.com/office/drawing/2014/main" id="{8AB73DE8-0C2F-4B1E-B1FF-82EAFDA626CE}"/>
              </a:ext>
            </a:extLst>
          </p:cNvPr>
          <p:cNvGrpSpPr/>
          <p:nvPr/>
        </p:nvGrpSpPr>
        <p:grpSpPr>
          <a:xfrm>
            <a:off x="611944" y="2067694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46" name="Sávnyíl 102">
              <a:extLst>
                <a:ext uri="{FF2B5EF4-FFF2-40B4-BE49-F238E27FC236}">
                  <a16:creationId xmlns:a16="http://schemas.microsoft.com/office/drawing/2014/main" id="{4B085662-3C79-4B2D-874B-10A694D808AA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47" name="Ellipszis 46">
              <a:extLst>
                <a:ext uri="{FF2B5EF4-FFF2-40B4-BE49-F238E27FC236}">
                  <a16:creationId xmlns:a16="http://schemas.microsoft.com/office/drawing/2014/main" id="{062294DC-8BD2-4485-8D5E-ED72DFDA610C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48" name="Csoportba foglalás 180">
            <a:extLst>
              <a:ext uri="{FF2B5EF4-FFF2-40B4-BE49-F238E27FC236}">
                <a16:creationId xmlns:a16="http://schemas.microsoft.com/office/drawing/2014/main" id="{F8D6AD7A-1251-416E-892C-F606289B60B9}"/>
              </a:ext>
            </a:extLst>
          </p:cNvPr>
          <p:cNvGrpSpPr/>
          <p:nvPr/>
        </p:nvGrpSpPr>
        <p:grpSpPr>
          <a:xfrm>
            <a:off x="611944" y="2503072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49" name="Sávnyíl 102">
              <a:extLst>
                <a:ext uri="{FF2B5EF4-FFF2-40B4-BE49-F238E27FC236}">
                  <a16:creationId xmlns:a16="http://schemas.microsoft.com/office/drawing/2014/main" id="{A3554A78-9805-4378-8D64-DA73B6B15EE7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Ellipszis 49">
              <a:extLst>
                <a:ext uri="{FF2B5EF4-FFF2-40B4-BE49-F238E27FC236}">
                  <a16:creationId xmlns:a16="http://schemas.microsoft.com/office/drawing/2014/main" id="{2C973875-9CEA-47ED-A051-3497E4C7ED9F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51" name="Csoportba foglalás 180">
            <a:extLst>
              <a:ext uri="{FF2B5EF4-FFF2-40B4-BE49-F238E27FC236}">
                <a16:creationId xmlns:a16="http://schemas.microsoft.com/office/drawing/2014/main" id="{EC776DD8-C4D4-4B7D-B0D7-5E36F5E73BA1}"/>
              </a:ext>
            </a:extLst>
          </p:cNvPr>
          <p:cNvGrpSpPr/>
          <p:nvPr/>
        </p:nvGrpSpPr>
        <p:grpSpPr>
          <a:xfrm>
            <a:off x="611944" y="2931790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52" name="Sávnyíl 102">
              <a:extLst>
                <a:ext uri="{FF2B5EF4-FFF2-40B4-BE49-F238E27FC236}">
                  <a16:creationId xmlns:a16="http://schemas.microsoft.com/office/drawing/2014/main" id="{C2601A9D-F93B-49A7-8114-145528FA58C8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Ellipszis 52">
              <a:extLst>
                <a:ext uri="{FF2B5EF4-FFF2-40B4-BE49-F238E27FC236}">
                  <a16:creationId xmlns:a16="http://schemas.microsoft.com/office/drawing/2014/main" id="{D8AF6065-C73F-408D-BBE7-A7AE2173D5FD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54" name="Csoportba foglalás 180">
            <a:extLst>
              <a:ext uri="{FF2B5EF4-FFF2-40B4-BE49-F238E27FC236}">
                <a16:creationId xmlns:a16="http://schemas.microsoft.com/office/drawing/2014/main" id="{52652EBF-60C4-4B29-9E95-98C270579F8D}"/>
              </a:ext>
            </a:extLst>
          </p:cNvPr>
          <p:cNvGrpSpPr/>
          <p:nvPr/>
        </p:nvGrpSpPr>
        <p:grpSpPr>
          <a:xfrm>
            <a:off x="611944" y="3439176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55" name="Sávnyíl 102">
              <a:extLst>
                <a:ext uri="{FF2B5EF4-FFF2-40B4-BE49-F238E27FC236}">
                  <a16:creationId xmlns:a16="http://schemas.microsoft.com/office/drawing/2014/main" id="{D72CA400-8270-42D5-AA2B-DC3C694FDE00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Ellipszis 55">
              <a:extLst>
                <a:ext uri="{FF2B5EF4-FFF2-40B4-BE49-F238E27FC236}">
                  <a16:creationId xmlns:a16="http://schemas.microsoft.com/office/drawing/2014/main" id="{E242EFCC-871C-4953-86C0-03B5B6CF48A8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57" name="Csoportba foglalás 180">
            <a:extLst>
              <a:ext uri="{FF2B5EF4-FFF2-40B4-BE49-F238E27FC236}">
                <a16:creationId xmlns:a16="http://schemas.microsoft.com/office/drawing/2014/main" id="{CD92BAF2-7D89-4F13-B67E-14E8D2BF84F9}"/>
              </a:ext>
            </a:extLst>
          </p:cNvPr>
          <p:cNvGrpSpPr/>
          <p:nvPr/>
        </p:nvGrpSpPr>
        <p:grpSpPr>
          <a:xfrm>
            <a:off x="611944" y="3867894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58" name="Sávnyíl 102">
              <a:extLst>
                <a:ext uri="{FF2B5EF4-FFF2-40B4-BE49-F238E27FC236}">
                  <a16:creationId xmlns:a16="http://schemas.microsoft.com/office/drawing/2014/main" id="{2FA10AFF-DC8D-46F4-BFAA-74659395B1E8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Ellipszis 58">
              <a:extLst>
                <a:ext uri="{FF2B5EF4-FFF2-40B4-BE49-F238E27FC236}">
                  <a16:creationId xmlns:a16="http://schemas.microsoft.com/office/drawing/2014/main" id="{0E06B808-1EB3-41B6-AAAA-64F33ED87805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60" name="Csoportba foglalás 180">
            <a:extLst>
              <a:ext uri="{FF2B5EF4-FFF2-40B4-BE49-F238E27FC236}">
                <a16:creationId xmlns:a16="http://schemas.microsoft.com/office/drawing/2014/main" id="{546F7D0A-97D2-4222-9027-D811F80B3598}"/>
              </a:ext>
            </a:extLst>
          </p:cNvPr>
          <p:cNvGrpSpPr/>
          <p:nvPr/>
        </p:nvGrpSpPr>
        <p:grpSpPr>
          <a:xfrm>
            <a:off x="610452" y="4337214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61" name="Sávnyíl 102">
              <a:extLst>
                <a:ext uri="{FF2B5EF4-FFF2-40B4-BE49-F238E27FC236}">
                  <a16:creationId xmlns:a16="http://schemas.microsoft.com/office/drawing/2014/main" id="{E0A74C76-4579-43F1-9825-095126653D3D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Ellipszis 61">
              <a:extLst>
                <a:ext uri="{FF2B5EF4-FFF2-40B4-BE49-F238E27FC236}">
                  <a16:creationId xmlns:a16="http://schemas.microsoft.com/office/drawing/2014/main" id="{25F55B2C-85CB-423A-B283-21E6EEEACBF0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</p:spTree>
    <p:extLst>
      <p:ext uri="{BB962C8B-B14F-4D97-AF65-F5344CB8AC3E}">
        <p14:creationId xmlns:p14="http://schemas.microsoft.com/office/powerpoint/2010/main" val="4281315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FBC3-C4CA-4F32-B016-43947CDEBAB8}" type="slidenum">
              <a:rPr lang="hu-HU" smtClean="0">
                <a:solidFill>
                  <a:srgbClr val="232157"/>
                </a:solidFill>
              </a:rPr>
              <a:pPr/>
              <a:t>5</a:t>
            </a:fld>
            <a:endParaRPr lang="hu-HU" dirty="0">
              <a:solidFill>
                <a:srgbClr val="232157"/>
              </a:solidFill>
            </a:endParaRPr>
          </a:p>
        </p:txBody>
      </p:sp>
      <p:sp>
        <p:nvSpPr>
          <p:cNvPr id="34" name="Szöveg helye 1">
            <a:extLst>
              <a:ext uri="{FF2B5EF4-FFF2-40B4-BE49-F238E27FC236}">
                <a16:creationId xmlns:a16="http://schemas.microsoft.com/office/drawing/2014/main" id="{FBA59C75-E654-4061-97A1-169616604DBD}"/>
              </a:ext>
            </a:extLst>
          </p:cNvPr>
          <p:cNvSpPr txBox="1">
            <a:spLocks/>
          </p:cNvSpPr>
          <p:nvPr/>
        </p:nvSpPr>
        <p:spPr>
          <a:xfrm>
            <a:off x="251521" y="411510"/>
            <a:ext cx="7776863" cy="349962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880" dirty="0"/>
              <a:t>VÁLLALATI OLDAL </a:t>
            </a:r>
            <a:r>
              <a:rPr lang="hu-HU" sz="2000" dirty="0"/>
              <a:t>-</a:t>
            </a:r>
            <a:r>
              <a:rPr lang="hu-HU" sz="1880" dirty="0"/>
              <a:t> </a:t>
            </a:r>
            <a:r>
              <a:rPr lang="hu-HU" sz="1880" dirty="0">
                <a:solidFill>
                  <a:srgbClr val="C00000"/>
                </a:solidFill>
              </a:rPr>
              <a:t>TŐZSDÉRE LÉPÉSBEN REJLŐ LEHETŐSÉGEK</a:t>
            </a:r>
          </a:p>
        </p:txBody>
      </p:sp>
      <p:graphicFrame>
        <p:nvGraphicFramePr>
          <p:cNvPr id="24" name="Táblázat 23">
            <a:extLst>
              <a:ext uri="{FF2B5EF4-FFF2-40B4-BE49-F238E27FC236}">
                <a16:creationId xmlns:a16="http://schemas.microsoft.com/office/drawing/2014/main" id="{08BBAD58-4F21-4E74-8E00-35DB2A85B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408860"/>
              </p:ext>
            </p:extLst>
          </p:nvPr>
        </p:nvGraphicFramePr>
        <p:xfrm>
          <a:off x="1043608" y="1234831"/>
          <a:ext cx="7249346" cy="2673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4890">
                  <a:extLst>
                    <a:ext uri="{9D8B030D-6E8A-4147-A177-3AD203B41FA5}">
                      <a16:colId xmlns:a16="http://schemas.microsoft.com/office/drawing/2014/main" val="506715844"/>
                    </a:ext>
                  </a:extLst>
                </a:gridCol>
                <a:gridCol w="1293774">
                  <a:extLst>
                    <a:ext uri="{9D8B030D-6E8A-4147-A177-3AD203B41FA5}">
                      <a16:colId xmlns:a16="http://schemas.microsoft.com/office/drawing/2014/main" val="2914604276"/>
                    </a:ext>
                  </a:extLst>
                </a:gridCol>
                <a:gridCol w="1506507">
                  <a:extLst>
                    <a:ext uri="{9D8B030D-6E8A-4147-A177-3AD203B41FA5}">
                      <a16:colId xmlns:a16="http://schemas.microsoft.com/office/drawing/2014/main" val="1416366834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37970962"/>
                    </a:ext>
                  </a:extLst>
                </a:gridCol>
              </a:tblGrid>
              <a:tr h="387837">
                <a:tc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Kötvény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Részvény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SZIT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076151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Vizibilitás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93758"/>
                  </a:ext>
                </a:extLst>
              </a:tr>
              <a:tr h="351056">
                <a:tc>
                  <a:txBody>
                    <a:bodyPr/>
                    <a:lstStyle/>
                    <a:p>
                      <a:r>
                        <a:rPr lang="hu-HU" sz="1400" b="1" dirty="0"/>
                        <a:t>TBSZ-re </a:t>
                      </a:r>
                      <a:r>
                        <a:rPr lang="hu-HU" sz="1400" b="1" dirty="0" err="1"/>
                        <a:t>helyezhetőség</a:t>
                      </a:r>
                      <a:endParaRPr lang="hu-HU" sz="1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3881190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/>
                        <a:t>Tőkeszerkezet „javítás”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450838"/>
                  </a:ext>
                </a:extLst>
              </a:tr>
              <a:tr h="387837">
                <a:tc>
                  <a:txBody>
                    <a:bodyPr/>
                    <a:lstStyle/>
                    <a:p>
                      <a:r>
                        <a:rPr lang="hu-HU" sz="1400" b="1" dirty="0" err="1"/>
                        <a:t>Exit</a:t>
                      </a:r>
                      <a:r>
                        <a:rPr lang="hu-HU" sz="1400" b="1" dirty="0"/>
                        <a:t>, cégutódlás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266444"/>
                  </a:ext>
                </a:extLst>
              </a:tr>
              <a:tr h="422261">
                <a:tc>
                  <a:txBody>
                    <a:bodyPr/>
                    <a:lstStyle/>
                    <a:p>
                      <a:r>
                        <a:rPr lang="hu-HU" sz="1400" b="1" dirty="0"/>
                        <a:t>Adókedvezmények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348556"/>
                  </a:ext>
                </a:extLst>
              </a:tr>
            </a:tbl>
          </a:graphicData>
        </a:graphic>
      </p:graphicFrame>
      <p:grpSp>
        <p:nvGrpSpPr>
          <p:cNvPr id="15" name="Csoportba foglalás 180">
            <a:extLst>
              <a:ext uri="{FF2B5EF4-FFF2-40B4-BE49-F238E27FC236}">
                <a16:creationId xmlns:a16="http://schemas.microsoft.com/office/drawing/2014/main" id="{747FBBF8-088B-4E7C-B33F-325010EDF51B}"/>
              </a:ext>
            </a:extLst>
          </p:cNvPr>
          <p:cNvGrpSpPr/>
          <p:nvPr/>
        </p:nvGrpSpPr>
        <p:grpSpPr>
          <a:xfrm>
            <a:off x="707046" y="1707654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16" name="Sávnyíl 102">
              <a:extLst>
                <a:ext uri="{FF2B5EF4-FFF2-40B4-BE49-F238E27FC236}">
                  <a16:creationId xmlns:a16="http://schemas.microsoft.com/office/drawing/2014/main" id="{8A849AA2-5547-44E2-B153-399EBE679FC2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560386B5-F005-41C0-91C4-EB836D8FB0F1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18" name="Csoportba foglalás 180">
            <a:extLst>
              <a:ext uri="{FF2B5EF4-FFF2-40B4-BE49-F238E27FC236}">
                <a16:creationId xmlns:a16="http://schemas.microsoft.com/office/drawing/2014/main" id="{3D64D36E-8E46-4ED4-949D-CF5125ED9701}"/>
              </a:ext>
            </a:extLst>
          </p:cNvPr>
          <p:cNvGrpSpPr/>
          <p:nvPr/>
        </p:nvGrpSpPr>
        <p:grpSpPr>
          <a:xfrm>
            <a:off x="704965" y="2138583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19" name="Sávnyíl 102">
              <a:extLst>
                <a:ext uri="{FF2B5EF4-FFF2-40B4-BE49-F238E27FC236}">
                  <a16:creationId xmlns:a16="http://schemas.microsoft.com/office/drawing/2014/main" id="{8ADD05AC-9986-467D-94CD-D28FB9A38E92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D298447B-9BAB-4169-A5D4-B99FECCF3DF6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21" name="Csoportba foglalás 180">
            <a:extLst>
              <a:ext uri="{FF2B5EF4-FFF2-40B4-BE49-F238E27FC236}">
                <a16:creationId xmlns:a16="http://schemas.microsoft.com/office/drawing/2014/main" id="{1B7479D6-A76C-4AA7-B68A-90E78B76AC29}"/>
              </a:ext>
            </a:extLst>
          </p:cNvPr>
          <p:cNvGrpSpPr/>
          <p:nvPr/>
        </p:nvGrpSpPr>
        <p:grpSpPr>
          <a:xfrm>
            <a:off x="704965" y="2590553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22" name="Sávnyíl 102">
              <a:extLst>
                <a:ext uri="{FF2B5EF4-FFF2-40B4-BE49-F238E27FC236}">
                  <a16:creationId xmlns:a16="http://schemas.microsoft.com/office/drawing/2014/main" id="{6AA757FD-297D-46F9-A1B0-A06CD1B846A6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Ellipszis 22">
              <a:extLst>
                <a:ext uri="{FF2B5EF4-FFF2-40B4-BE49-F238E27FC236}">
                  <a16:creationId xmlns:a16="http://schemas.microsoft.com/office/drawing/2014/main" id="{8768FE65-501A-4140-80C5-0652D7CEF1F5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25" name="Csoportba foglalás 180">
            <a:extLst>
              <a:ext uri="{FF2B5EF4-FFF2-40B4-BE49-F238E27FC236}">
                <a16:creationId xmlns:a16="http://schemas.microsoft.com/office/drawing/2014/main" id="{2062F092-0F29-40C9-89C7-EBAB27983DB1}"/>
              </a:ext>
            </a:extLst>
          </p:cNvPr>
          <p:cNvGrpSpPr/>
          <p:nvPr/>
        </p:nvGrpSpPr>
        <p:grpSpPr>
          <a:xfrm>
            <a:off x="704965" y="3087391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26" name="Sávnyíl 102">
              <a:extLst>
                <a:ext uri="{FF2B5EF4-FFF2-40B4-BE49-F238E27FC236}">
                  <a16:creationId xmlns:a16="http://schemas.microsoft.com/office/drawing/2014/main" id="{E6281E19-BD84-49EE-8656-B1F974986ACB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Ellipszis 26">
              <a:extLst>
                <a:ext uri="{FF2B5EF4-FFF2-40B4-BE49-F238E27FC236}">
                  <a16:creationId xmlns:a16="http://schemas.microsoft.com/office/drawing/2014/main" id="{70ABC914-BF99-4497-9526-6539F875D183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28" name="Csoportba foglalás 180">
            <a:extLst>
              <a:ext uri="{FF2B5EF4-FFF2-40B4-BE49-F238E27FC236}">
                <a16:creationId xmlns:a16="http://schemas.microsoft.com/office/drawing/2014/main" id="{51AC1D46-0E51-4C05-99B7-4D71334FF208}"/>
              </a:ext>
            </a:extLst>
          </p:cNvPr>
          <p:cNvGrpSpPr/>
          <p:nvPr/>
        </p:nvGrpSpPr>
        <p:grpSpPr>
          <a:xfrm>
            <a:off x="704969" y="3558534"/>
            <a:ext cx="144000" cy="140686"/>
            <a:chOff x="2406562" y="3398584"/>
            <a:chExt cx="288016" cy="323165"/>
          </a:xfrm>
          <a:solidFill>
            <a:schemeClr val="accent1"/>
          </a:solidFill>
        </p:grpSpPr>
        <p:sp>
          <p:nvSpPr>
            <p:cNvPr id="29" name="Sávnyíl 102">
              <a:extLst>
                <a:ext uri="{FF2B5EF4-FFF2-40B4-BE49-F238E27FC236}">
                  <a16:creationId xmlns:a16="http://schemas.microsoft.com/office/drawing/2014/main" id="{6F83D8AA-EDDF-46A9-8DDA-5AC9D4CE8FD5}"/>
                </a:ext>
              </a:extLst>
            </p:cNvPr>
            <p:cNvSpPr/>
            <p:nvPr/>
          </p:nvSpPr>
          <p:spPr>
            <a:xfrm>
              <a:off x="2550578" y="3398584"/>
              <a:ext cx="144000" cy="323165"/>
            </a:xfrm>
            <a:prstGeom prst="chevron">
              <a:avLst/>
            </a:prstGeom>
            <a:grpFill/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Ellipszis 29">
              <a:extLst>
                <a:ext uri="{FF2B5EF4-FFF2-40B4-BE49-F238E27FC236}">
                  <a16:creationId xmlns:a16="http://schemas.microsoft.com/office/drawing/2014/main" id="{34222100-7D12-4F0C-899E-F501A3AE582A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cxnSp>
        <p:nvCxnSpPr>
          <p:cNvPr id="32" name="Egyenes összekötő nyíllal 31">
            <a:extLst>
              <a:ext uri="{FF2B5EF4-FFF2-40B4-BE49-F238E27FC236}">
                <a16:creationId xmlns:a16="http://schemas.microsoft.com/office/drawing/2014/main" id="{F52D8261-C466-4D46-9766-29390E0D4642}"/>
              </a:ext>
            </a:extLst>
          </p:cNvPr>
          <p:cNvCxnSpPr>
            <a:cxnSpLocks/>
          </p:cNvCxnSpPr>
          <p:nvPr/>
        </p:nvCxnSpPr>
        <p:spPr>
          <a:xfrm flipH="1">
            <a:off x="6664440" y="3699220"/>
            <a:ext cx="643866" cy="460486"/>
          </a:xfrm>
          <a:prstGeom prst="straightConnector1">
            <a:avLst/>
          </a:prstGeom>
          <a:ln w="12700">
            <a:solidFill>
              <a:schemeClr val="bg2">
                <a:lumMod val="65000"/>
              </a:schemeClr>
            </a:solidFill>
            <a:prstDash val="dash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Kép 34">
            <a:extLst>
              <a:ext uri="{FF2B5EF4-FFF2-40B4-BE49-F238E27FC236}">
                <a16:creationId xmlns:a16="http://schemas.microsoft.com/office/drawing/2014/main" id="{0B7837F0-35E2-4787-8E4C-EBD36996AF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818" y="4271742"/>
            <a:ext cx="631244" cy="631244"/>
          </a:xfrm>
          <a:prstGeom prst="rect">
            <a:avLst/>
          </a:prstGeom>
        </p:spPr>
      </p:pic>
      <p:grpSp>
        <p:nvGrpSpPr>
          <p:cNvPr id="40" name="Csoportba foglalás 39">
            <a:extLst>
              <a:ext uri="{FF2B5EF4-FFF2-40B4-BE49-F238E27FC236}">
                <a16:creationId xmlns:a16="http://schemas.microsoft.com/office/drawing/2014/main" id="{0C91DE4A-B4D0-4B2C-B44D-04342D7DF98D}"/>
              </a:ext>
            </a:extLst>
          </p:cNvPr>
          <p:cNvGrpSpPr/>
          <p:nvPr/>
        </p:nvGrpSpPr>
        <p:grpSpPr>
          <a:xfrm>
            <a:off x="6980062" y="4227934"/>
            <a:ext cx="184226" cy="167464"/>
            <a:chOff x="2406562" y="3398584"/>
            <a:chExt cx="288016" cy="353942"/>
          </a:xfrm>
        </p:grpSpPr>
        <p:sp>
          <p:nvSpPr>
            <p:cNvPr id="41" name="Sávnyíl 88">
              <a:extLst>
                <a:ext uri="{FF2B5EF4-FFF2-40B4-BE49-F238E27FC236}">
                  <a16:creationId xmlns:a16="http://schemas.microsoft.com/office/drawing/2014/main" id="{3E0629C8-A11D-4274-9238-E6BB4554F71E}"/>
                </a:ext>
              </a:extLst>
            </p:cNvPr>
            <p:cNvSpPr/>
            <p:nvPr/>
          </p:nvSpPr>
          <p:spPr>
            <a:xfrm>
              <a:off x="2550578" y="3398584"/>
              <a:ext cx="144000" cy="353942"/>
            </a:xfrm>
            <a:prstGeom prst="chevron">
              <a:avLst/>
            </a:prstGeom>
            <a:solidFill>
              <a:schemeClr val="accent3"/>
            </a:solidFill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125" b="1"/>
            </a:p>
          </p:txBody>
        </p:sp>
        <p:sp>
          <p:nvSpPr>
            <p:cNvPr id="42" name="Ellipszis 41">
              <a:extLst>
                <a:ext uri="{FF2B5EF4-FFF2-40B4-BE49-F238E27FC236}">
                  <a16:creationId xmlns:a16="http://schemas.microsoft.com/office/drawing/2014/main" id="{4565DE73-FF45-4C04-A7EE-AD49DCDC1AE8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</p:grpSp>
      <p:grpSp>
        <p:nvGrpSpPr>
          <p:cNvPr id="46" name="Csoportba foglalás 45">
            <a:extLst>
              <a:ext uri="{FF2B5EF4-FFF2-40B4-BE49-F238E27FC236}">
                <a16:creationId xmlns:a16="http://schemas.microsoft.com/office/drawing/2014/main" id="{50EF1154-0A4F-4F5D-AFAC-D399C86B821B}"/>
              </a:ext>
            </a:extLst>
          </p:cNvPr>
          <p:cNvGrpSpPr/>
          <p:nvPr/>
        </p:nvGrpSpPr>
        <p:grpSpPr>
          <a:xfrm>
            <a:off x="6980062" y="4443958"/>
            <a:ext cx="184226" cy="167464"/>
            <a:chOff x="2406562" y="3398584"/>
            <a:chExt cx="288016" cy="353942"/>
          </a:xfrm>
        </p:grpSpPr>
        <p:sp>
          <p:nvSpPr>
            <p:cNvPr id="47" name="Sávnyíl 88">
              <a:extLst>
                <a:ext uri="{FF2B5EF4-FFF2-40B4-BE49-F238E27FC236}">
                  <a16:creationId xmlns:a16="http://schemas.microsoft.com/office/drawing/2014/main" id="{8D341C2A-597A-4347-BAB1-DA296040E7B6}"/>
                </a:ext>
              </a:extLst>
            </p:cNvPr>
            <p:cNvSpPr/>
            <p:nvPr/>
          </p:nvSpPr>
          <p:spPr>
            <a:xfrm>
              <a:off x="2550578" y="3398584"/>
              <a:ext cx="144000" cy="353942"/>
            </a:xfrm>
            <a:prstGeom prst="chevron">
              <a:avLst/>
            </a:prstGeom>
            <a:solidFill>
              <a:schemeClr val="accent3"/>
            </a:solidFill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125" b="1"/>
            </a:p>
          </p:txBody>
        </p:sp>
        <p:sp>
          <p:nvSpPr>
            <p:cNvPr id="48" name="Ellipszis 47">
              <a:extLst>
                <a:ext uri="{FF2B5EF4-FFF2-40B4-BE49-F238E27FC236}">
                  <a16:creationId xmlns:a16="http://schemas.microsoft.com/office/drawing/2014/main" id="{60464023-1E0F-4219-A706-DBA9115D469D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</p:grpSp>
      <p:grpSp>
        <p:nvGrpSpPr>
          <p:cNvPr id="49" name="Csoportba foglalás 48">
            <a:extLst>
              <a:ext uri="{FF2B5EF4-FFF2-40B4-BE49-F238E27FC236}">
                <a16:creationId xmlns:a16="http://schemas.microsoft.com/office/drawing/2014/main" id="{3129756F-AFE3-439C-A574-C72E7400369B}"/>
              </a:ext>
            </a:extLst>
          </p:cNvPr>
          <p:cNvGrpSpPr/>
          <p:nvPr/>
        </p:nvGrpSpPr>
        <p:grpSpPr>
          <a:xfrm>
            <a:off x="6980062" y="4659982"/>
            <a:ext cx="184226" cy="167464"/>
            <a:chOff x="2406562" y="3398584"/>
            <a:chExt cx="288016" cy="353942"/>
          </a:xfrm>
        </p:grpSpPr>
        <p:sp>
          <p:nvSpPr>
            <p:cNvPr id="50" name="Sávnyíl 88">
              <a:extLst>
                <a:ext uri="{FF2B5EF4-FFF2-40B4-BE49-F238E27FC236}">
                  <a16:creationId xmlns:a16="http://schemas.microsoft.com/office/drawing/2014/main" id="{58661778-6390-4830-82BE-6488A69B4801}"/>
                </a:ext>
              </a:extLst>
            </p:cNvPr>
            <p:cNvSpPr/>
            <p:nvPr/>
          </p:nvSpPr>
          <p:spPr>
            <a:xfrm>
              <a:off x="2550578" y="3398584"/>
              <a:ext cx="144000" cy="353942"/>
            </a:xfrm>
            <a:prstGeom prst="chevron">
              <a:avLst/>
            </a:prstGeom>
            <a:solidFill>
              <a:schemeClr val="accent3"/>
            </a:solidFill>
            <a:effectLst/>
          </p:spPr>
          <p:txBody>
            <a:bodyPr wrap="square">
              <a:spAutoFit/>
            </a:bodyPr>
            <a:lstStyle/>
            <a:p>
              <a:pPr algn="ctr"/>
              <a:endParaRPr lang="hu-HU" sz="1125" b="1"/>
            </a:p>
          </p:txBody>
        </p:sp>
        <p:sp>
          <p:nvSpPr>
            <p:cNvPr id="51" name="Ellipszis 50">
              <a:extLst>
                <a:ext uri="{FF2B5EF4-FFF2-40B4-BE49-F238E27FC236}">
                  <a16:creationId xmlns:a16="http://schemas.microsoft.com/office/drawing/2014/main" id="{FF4E03C6-6C7D-43DD-8B9A-7E3730DCD7F0}"/>
                </a:ext>
              </a:extLst>
            </p:cNvPr>
            <p:cNvSpPr/>
            <p:nvPr/>
          </p:nvSpPr>
          <p:spPr>
            <a:xfrm>
              <a:off x="2406562" y="3491173"/>
              <a:ext cx="144016" cy="14401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</p:grp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01EEACD6-D91E-4F80-BF2B-B544E77FF78E}"/>
              </a:ext>
            </a:extLst>
          </p:cNvPr>
          <p:cNvSpPr txBox="1"/>
          <p:nvPr/>
        </p:nvSpPr>
        <p:spPr>
          <a:xfrm>
            <a:off x="7200294" y="4146063"/>
            <a:ext cx="1260138" cy="249335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400" b="1" dirty="0"/>
              <a:t>TAO – 0%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8DBBB73E-BB41-4244-9442-1E95598D1E6E}"/>
              </a:ext>
            </a:extLst>
          </p:cNvPr>
          <p:cNvSpPr txBox="1"/>
          <p:nvPr/>
        </p:nvSpPr>
        <p:spPr>
          <a:xfrm>
            <a:off x="7200294" y="4371950"/>
            <a:ext cx="1260138" cy="249335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400" b="1" dirty="0"/>
              <a:t>HIPA – 0%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D10FB3-318B-4311-B7D3-65E901EEE2F6}"/>
              </a:ext>
            </a:extLst>
          </p:cNvPr>
          <p:cNvSpPr txBox="1"/>
          <p:nvPr/>
        </p:nvSpPr>
        <p:spPr>
          <a:xfrm>
            <a:off x="7200294" y="4587974"/>
            <a:ext cx="1548170" cy="259198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400" b="1" dirty="0"/>
              <a:t>VSZ illeték – 2%</a:t>
            </a:r>
          </a:p>
        </p:txBody>
      </p:sp>
    </p:spTree>
    <p:extLst>
      <p:ext uri="{BB962C8B-B14F-4D97-AF65-F5344CB8AC3E}">
        <p14:creationId xmlns:p14="http://schemas.microsoft.com/office/powerpoint/2010/main" val="2348210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4"/>
          </p:nvPr>
        </p:nvSpPr>
        <p:spPr>
          <a:xfrm>
            <a:off x="251521" y="465539"/>
            <a:ext cx="8100899" cy="378619"/>
          </a:xfrm>
        </p:spPr>
        <p:txBody>
          <a:bodyPr lIns="0"/>
          <a:lstStyle/>
          <a:p>
            <a:r>
              <a:rPr lang="hu-HU" dirty="0"/>
              <a:t>BEFEKTETŐI OLDAL - </a:t>
            </a:r>
            <a:r>
              <a:rPr lang="hu-HU" dirty="0">
                <a:solidFill>
                  <a:srgbClr val="C00000"/>
                </a:solidFill>
              </a:rPr>
              <a:t>MIÉRT ELŐNYÖS A TŐZSDEI BEFEKTETÉS?</a:t>
            </a:r>
          </a:p>
        </p:txBody>
      </p:sp>
      <p:sp>
        <p:nvSpPr>
          <p:cNvPr id="73" name="Szövegdoboz 72">
            <a:extLst>
              <a:ext uri="{FF2B5EF4-FFF2-40B4-BE49-F238E27FC236}">
                <a16:creationId xmlns:a16="http://schemas.microsoft.com/office/drawing/2014/main" id="{91255C44-99E8-4AC5-8D53-16F7E0B7E9C8}"/>
              </a:ext>
            </a:extLst>
          </p:cNvPr>
          <p:cNvSpPr txBox="1"/>
          <p:nvPr/>
        </p:nvSpPr>
        <p:spPr>
          <a:xfrm>
            <a:off x="3823292" y="2153306"/>
            <a:ext cx="4529128" cy="332208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Ingatlanbefektetések nagyobb köre</a:t>
            </a:r>
          </a:p>
        </p:txBody>
      </p:sp>
      <p:sp>
        <p:nvSpPr>
          <p:cNvPr id="74" name="Szövegdoboz 73">
            <a:extLst>
              <a:ext uri="{FF2B5EF4-FFF2-40B4-BE49-F238E27FC236}">
                <a16:creationId xmlns:a16="http://schemas.microsoft.com/office/drawing/2014/main" id="{507A5AA2-E7D5-4BBB-9B76-070F83269447}"/>
              </a:ext>
            </a:extLst>
          </p:cNvPr>
          <p:cNvSpPr txBox="1"/>
          <p:nvPr/>
        </p:nvSpPr>
        <p:spPr>
          <a:xfrm>
            <a:off x="3823292" y="3395863"/>
            <a:ext cx="4560547" cy="400023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Standardizált, egyszerű tranzakciók</a:t>
            </a:r>
          </a:p>
        </p:txBody>
      </p:sp>
      <p:sp>
        <p:nvSpPr>
          <p:cNvPr id="77" name="Szövegdoboz 76">
            <a:extLst>
              <a:ext uri="{FF2B5EF4-FFF2-40B4-BE49-F238E27FC236}">
                <a16:creationId xmlns:a16="http://schemas.microsoft.com/office/drawing/2014/main" id="{1909ACD6-897A-4DE4-8C00-A43EF8EED9A1}"/>
              </a:ext>
            </a:extLst>
          </p:cNvPr>
          <p:cNvSpPr txBox="1"/>
          <p:nvPr/>
        </p:nvSpPr>
        <p:spPr>
          <a:xfrm>
            <a:off x="3823292" y="2988205"/>
            <a:ext cx="4560546" cy="432049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Adóelőny (TBSZ-re </a:t>
            </a:r>
            <a:r>
              <a:rPr lang="hu-HU" sz="1600" dirty="0" err="1"/>
              <a:t>helyezhetőség</a:t>
            </a:r>
            <a:r>
              <a:rPr lang="hu-HU" sz="1600" dirty="0"/>
              <a:t>)</a:t>
            </a:r>
          </a:p>
        </p:txBody>
      </p:sp>
      <p:pic>
        <p:nvPicPr>
          <p:cNvPr id="78" name="Kép 77">
            <a:extLst>
              <a:ext uri="{FF2B5EF4-FFF2-40B4-BE49-F238E27FC236}">
                <a16:creationId xmlns:a16="http://schemas.microsoft.com/office/drawing/2014/main" id="{5CA3B97B-1425-4070-A704-994E4B30FE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3" y="2398688"/>
            <a:ext cx="682991" cy="839611"/>
          </a:xfrm>
          <a:prstGeom prst="rect">
            <a:avLst/>
          </a:prstGeom>
        </p:spPr>
      </p:pic>
      <p:sp>
        <p:nvSpPr>
          <p:cNvPr id="79" name="Lekerekített téglalap 82">
            <a:extLst>
              <a:ext uri="{FF2B5EF4-FFF2-40B4-BE49-F238E27FC236}">
                <a16:creationId xmlns:a16="http://schemas.microsoft.com/office/drawing/2014/main" id="{F4CD4EB0-2CB6-4353-8210-7B4EFB5EB871}"/>
              </a:ext>
            </a:extLst>
          </p:cNvPr>
          <p:cNvSpPr/>
          <p:nvPr/>
        </p:nvSpPr>
        <p:spPr>
          <a:xfrm>
            <a:off x="3563803" y="3778545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0" name="Lekerekített téglalap 82">
            <a:extLst>
              <a:ext uri="{FF2B5EF4-FFF2-40B4-BE49-F238E27FC236}">
                <a16:creationId xmlns:a16="http://schemas.microsoft.com/office/drawing/2014/main" id="{6B97E9C4-5670-4730-8B32-EE8CB5EE1021}"/>
              </a:ext>
            </a:extLst>
          </p:cNvPr>
          <p:cNvSpPr/>
          <p:nvPr/>
        </p:nvSpPr>
        <p:spPr>
          <a:xfrm>
            <a:off x="3558677" y="2559897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1" name="Lekerekített téglalap 82">
            <a:extLst>
              <a:ext uri="{FF2B5EF4-FFF2-40B4-BE49-F238E27FC236}">
                <a16:creationId xmlns:a16="http://schemas.microsoft.com/office/drawing/2014/main" id="{304E7F6F-8AC1-4ABA-8182-33AEE321168C}"/>
              </a:ext>
            </a:extLst>
          </p:cNvPr>
          <p:cNvSpPr/>
          <p:nvPr/>
        </p:nvSpPr>
        <p:spPr>
          <a:xfrm>
            <a:off x="3558677" y="2153681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2" name="Lekerekített téglalap 82">
            <a:extLst>
              <a:ext uri="{FF2B5EF4-FFF2-40B4-BE49-F238E27FC236}">
                <a16:creationId xmlns:a16="http://schemas.microsoft.com/office/drawing/2014/main" id="{B4755B1F-1196-41B9-9723-4DE498D7E91D}"/>
              </a:ext>
            </a:extLst>
          </p:cNvPr>
          <p:cNvSpPr/>
          <p:nvPr/>
        </p:nvSpPr>
        <p:spPr>
          <a:xfrm>
            <a:off x="3558677" y="3372329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83" name="Lekerekített téglalap 82">
            <a:extLst>
              <a:ext uri="{FF2B5EF4-FFF2-40B4-BE49-F238E27FC236}">
                <a16:creationId xmlns:a16="http://schemas.microsoft.com/office/drawing/2014/main" id="{84D88CE0-968D-4FD5-AC2F-BAA62187732E}"/>
              </a:ext>
            </a:extLst>
          </p:cNvPr>
          <p:cNvSpPr/>
          <p:nvPr/>
        </p:nvSpPr>
        <p:spPr>
          <a:xfrm>
            <a:off x="3558677" y="2966113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85" name="Kép 84">
            <a:extLst>
              <a:ext uri="{FF2B5EF4-FFF2-40B4-BE49-F238E27FC236}">
                <a16:creationId xmlns:a16="http://schemas.microsoft.com/office/drawing/2014/main" id="{B7261854-6648-4D2F-A1BE-B2EEA4E9CBD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42" y="2566637"/>
            <a:ext cx="607263" cy="607263"/>
          </a:xfrm>
          <a:prstGeom prst="rect">
            <a:avLst/>
          </a:prstGeom>
        </p:spPr>
      </p:pic>
      <p:pic>
        <p:nvPicPr>
          <p:cNvPr id="88" name="Kép 87">
            <a:extLst>
              <a:ext uri="{FF2B5EF4-FFF2-40B4-BE49-F238E27FC236}">
                <a16:creationId xmlns:a16="http://schemas.microsoft.com/office/drawing/2014/main" id="{A5969CC4-8394-415F-9725-091C54B1575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268" y="2457873"/>
            <a:ext cx="731715" cy="455753"/>
          </a:xfrm>
          <a:prstGeom prst="rect">
            <a:avLst/>
          </a:prstGeom>
        </p:spPr>
      </p:pic>
      <p:pic>
        <p:nvPicPr>
          <p:cNvPr id="89" name="Kép 88">
            <a:extLst>
              <a:ext uri="{FF2B5EF4-FFF2-40B4-BE49-F238E27FC236}">
                <a16:creationId xmlns:a16="http://schemas.microsoft.com/office/drawing/2014/main" id="{85C6FA63-6984-4359-9459-39059B5650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642" y="2662663"/>
            <a:ext cx="1185124" cy="592562"/>
          </a:xfrm>
          <a:prstGeom prst="rect">
            <a:avLst/>
          </a:prstGeom>
        </p:spPr>
      </p:pic>
      <p:sp>
        <p:nvSpPr>
          <p:cNvPr id="26" name="Szövegdoboz 25">
            <a:extLst>
              <a:ext uri="{FF2B5EF4-FFF2-40B4-BE49-F238E27FC236}">
                <a16:creationId xmlns:a16="http://schemas.microsoft.com/office/drawing/2014/main" id="{7392521E-5212-4B42-B728-2A48BDB571C6}"/>
              </a:ext>
            </a:extLst>
          </p:cNvPr>
          <p:cNvSpPr txBox="1"/>
          <p:nvPr/>
        </p:nvSpPr>
        <p:spPr>
          <a:xfrm>
            <a:off x="3823292" y="2571749"/>
            <a:ext cx="3413004" cy="432049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Biztonság, transzparencia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96162D4D-0191-441A-88AA-A075C94339D9}"/>
              </a:ext>
            </a:extLst>
          </p:cNvPr>
          <p:cNvSpPr txBox="1"/>
          <p:nvPr/>
        </p:nvSpPr>
        <p:spPr>
          <a:xfrm>
            <a:off x="3823292" y="3787482"/>
            <a:ext cx="4853164" cy="368444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Likviditás</a:t>
            </a:r>
          </a:p>
        </p:txBody>
      </p:sp>
      <p:pic>
        <p:nvPicPr>
          <p:cNvPr id="28" name="Kép 27">
            <a:extLst>
              <a:ext uri="{FF2B5EF4-FFF2-40B4-BE49-F238E27FC236}">
                <a16:creationId xmlns:a16="http://schemas.microsoft.com/office/drawing/2014/main" id="{CCF9C1C3-2EC5-44F1-B900-BCD160578F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8188" y="1000826"/>
            <a:ext cx="965939" cy="919602"/>
          </a:xfrm>
          <a:prstGeom prst="rect">
            <a:avLst/>
          </a:prstGeom>
        </p:spPr>
      </p:pic>
      <p:cxnSp>
        <p:nvCxnSpPr>
          <p:cNvPr id="29" name="Egyenes összekötő nyíllal 28">
            <a:extLst>
              <a:ext uri="{FF2B5EF4-FFF2-40B4-BE49-F238E27FC236}">
                <a16:creationId xmlns:a16="http://schemas.microsoft.com/office/drawing/2014/main" id="{485C7B25-E63B-4837-9EB3-61FC99EA126C}"/>
              </a:ext>
            </a:extLst>
          </p:cNvPr>
          <p:cNvCxnSpPr>
            <a:cxnSpLocks/>
          </p:cNvCxnSpPr>
          <p:nvPr/>
        </p:nvCxnSpPr>
        <p:spPr>
          <a:xfrm flipH="1" flipV="1">
            <a:off x="1969961" y="1860614"/>
            <a:ext cx="524578" cy="402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nyíllal 29">
            <a:extLst>
              <a:ext uri="{FF2B5EF4-FFF2-40B4-BE49-F238E27FC236}">
                <a16:creationId xmlns:a16="http://schemas.microsoft.com/office/drawing/2014/main" id="{71BE89AC-7126-4805-8E1C-0F471B68B442}"/>
              </a:ext>
            </a:extLst>
          </p:cNvPr>
          <p:cNvCxnSpPr>
            <a:cxnSpLocks/>
          </p:cNvCxnSpPr>
          <p:nvPr/>
        </p:nvCxnSpPr>
        <p:spPr>
          <a:xfrm flipH="1">
            <a:off x="686608" y="1840351"/>
            <a:ext cx="577672" cy="402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65683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4"/>
          </p:nvPr>
        </p:nvSpPr>
        <p:spPr>
          <a:xfrm>
            <a:off x="251521" y="465539"/>
            <a:ext cx="8100899" cy="378619"/>
          </a:xfrm>
        </p:spPr>
        <p:txBody>
          <a:bodyPr lIns="0"/>
          <a:lstStyle/>
          <a:p>
            <a:r>
              <a:rPr lang="hu-HU" dirty="0"/>
              <a:t>FELKÉSZÜLÉS A TŐZSDÉRE – </a:t>
            </a:r>
            <a:r>
              <a:rPr lang="hu-HU" dirty="0">
                <a:solidFill>
                  <a:srgbClr val="C00000"/>
                </a:solidFill>
              </a:rPr>
              <a:t>MI VÁLTOZIK?</a:t>
            </a:r>
          </a:p>
        </p:txBody>
      </p:sp>
      <p:sp>
        <p:nvSpPr>
          <p:cNvPr id="73" name="Szövegdoboz 72">
            <a:extLst>
              <a:ext uri="{FF2B5EF4-FFF2-40B4-BE49-F238E27FC236}">
                <a16:creationId xmlns:a16="http://schemas.microsoft.com/office/drawing/2014/main" id="{91255C44-99E8-4AC5-8D53-16F7E0B7E9C8}"/>
              </a:ext>
            </a:extLst>
          </p:cNvPr>
          <p:cNvSpPr txBox="1"/>
          <p:nvPr/>
        </p:nvSpPr>
        <p:spPr>
          <a:xfrm>
            <a:off x="3823292" y="2153306"/>
            <a:ext cx="4529128" cy="332208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Befektetőkkel közös élet megkezdődik</a:t>
            </a:r>
          </a:p>
        </p:txBody>
      </p:sp>
      <p:sp>
        <p:nvSpPr>
          <p:cNvPr id="77" name="Szövegdoboz 76">
            <a:extLst>
              <a:ext uri="{FF2B5EF4-FFF2-40B4-BE49-F238E27FC236}">
                <a16:creationId xmlns:a16="http://schemas.microsoft.com/office/drawing/2014/main" id="{1909ACD6-897A-4DE4-8C00-A43EF8EED9A1}"/>
              </a:ext>
            </a:extLst>
          </p:cNvPr>
          <p:cNvSpPr txBox="1"/>
          <p:nvPr/>
        </p:nvSpPr>
        <p:spPr>
          <a:xfrm>
            <a:off x="3823292" y="2988205"/>
            <a:ext cx="4560546" cy="432049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Transzparencia, nyilvánosság </a:t>
            </a:r>
            <a:r>
              <a:rPr lang="hu-HU" sz="1600" dirty="0">
                <a:sym typeface="Wingdings" panose="05000000000000000000" pitchFamily="2" charset="2"/>
              </a:rPr>
              <a:t> hatékonyság, megbízhatóság, ismertség</a:t>
            </a:r>
            <a:endParaRPr lang="hu-HU" sz="1600" dirty="0"/>
          </a:p>
        </p:txBody>
      </p:sp>
      <p:pic>
        <p:nvPicPr>
          <p:cNvPr id="78" name="Kép 77">
            <a:extLst>
              <a:ext uri="{FF2B5EF4-FFF2-40B4-BE49-F238E27FC236}">
                <a16:creationId xmlns:a16="http://schemas.microsoft.com/office/drawing/2014/main" id="{5CA3B97B-1425-4070-A704-994E4B30FE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3" y="2398688"/>
            <a:ext cx="682991" cy="839611"/>
          </a:xfrm>
          <a:prstGeom prst="rect">
            <a:avLst/>
          </a:prstGeom>
        </p:spPr>
      </p:pic>
      <p:sp>
        <p:nvSpPr>
          <p:cNvPr id="80" name="Lekerekített téglalap 82">
            <a:extLst>
              <a:ext uri="{FF2B5EF4-FFF2-40B4-BE49-F238E27FC236}">
                <a16:creationId xmlns:a16="http://schemas.microsoft.com/office/drawing/2014/main" id="{6B97E9C4-5670-4730-8B32-EE8CB5EE1021}"/>
              </a:ext>
            </a:extLst>
          </p:cNvPr>
          <p:cNvSpPr/>
          <p:nvPr/>
        </p:nvSpPr>
        <p:spPr>
          <a:xfrm>
            <a:off x="3558677" y="2559897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1" name="Lekerekített téglalap 82">
            <a:extLst>
              <a:ext uri="{FF2B5EF4-FFF2-40B4-BE49-F238E27FC236}">
                <a16:creationId xmlns:a16="http://schemas.microsoft.com/office/drawing/2014/main" id="{304E7F6F-8AC1-4ABA-8182-33AEE321168C}"/>
              </a:ext>
            </a:extLst>
          </p:cNvPr>
          <p:cNvSpPr/>
          <p:nvPr/>
        </p:nvSpPr>
        <p:spPr>
          <a:xfrm>
            <a:off x="3558677" y="2153681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3" name="Lekerekített téglalap 82">
            <a:extLst>
              <a:ext uri="{FF2B5EF4-FFF2-40B4-BE49-F238E27FC236}">
                <a16:creationId xmlns:a16="http://schemas.microsoft.com/office/drawing/2014/main" id="{84D88CE0-968D-4FD5-AC2F-BAA62187732E}"/>
              </a:ext>
            </a:extLst>
          </p:cNvPr>
          <p:cNvSpPr/>
          <p:nvPr/>
        </p:nvSpPr>
        <p:spPr>
          <a:xfrm>
            <a:off x="3558677" y="2966113"/>
            <a:ext cx="216024" cy="34191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500" b="1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85" name="Kép 84">
            <a:extLst>
              <a:ext uri="{FF2B5EF4-FFF2-40B4-BE49-F238E27FC236}">
                <a16:creationId xmlns:a16="http://schemas.microsoft.com/office/drawing/2014/main" id="{B7261854-6648-4D2F-A1BE-B2EEA4E9CBD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42" y="2566637"/>
            <a:ext cx="607263" cy="607263"/>
          </a:xfrm>
          <a:prstGeom prst="rect">
            <a:avLst/>
          </a:prstGeom>
        </p:spPr>
      </p:pic>
      <p:pic>
        <p:nvPicPr>
          <p:cNvPr id="88" name="Kép 87">
            <a:extLst>
              <a:ext uri="{FF2B5EF4-FFF2-40B4-BE49-F238E27FC236}">
                <a16:creationId xmlns:a16="http://schemas.microsoft.com/office/drawing/2014/main" id="{A5969CC4-8394-415F-9725-091C54B1575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305" y="2319410"/>
            <a:ext cx="1141303" cy="710867"/>
          </a:xfrm>
          <a:prstGeom prst="rect">
            <a:avLst/>
          </a:prstGeom>
        </p:spPr>
      </p:pic>
      <p:pic>
        <p:nvPicPr>
          <p:cNvPr id="89" name="Kép 88">
            <a:extLst>
              <a:ext uri="{FF2B5EF4-FFF2-40B4-BE49-F238E27FC236}">
                <a16:creationId xmlns:a16="http://schemas.microsoft.com/office/drawing/2014/main" id="{85C6FA63-6984-4359-9459-39059B5650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720" y="2596672"/>
            <a:ext cx="2103168" cy="1051584"/>
          </a:xfrm>
          <a:prstGeom prst="rect">
            <a:avLst/>
          </a:prstGeom>
        </p:spPr>
      </p:pic>
      <p:sp>
        <p:nvSpPr>
          <p:cNvPr id="26" name="Szövegdoboz 25">
            <a:extLst>
              <a:ext uri="{FF2B5EF4-FFF2-40B4-BE49-F238E27FC236}">
                <a16:creationId xmlns:a16="http://schemas.microsoft.com/office/drawing/2014/main" id="{7392521E-5212-4B42-B728-2A48BDB571C6}"/>
              </a:ext>
            </a:extLst>
          </p:cNvPr>
          <p:cNvSpPr txBox="1"/>
          <p:nvPr/>
        </p:nvSpPr>
        <p:spPr>
          <a:xfrm>
            <a:off x="3794540" y="2488999"/>
            <a:ext cx="4853164" cy="432049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dirty="0"/>
              <a:t>Változások a működésben, az eredmények prezentációjában</a:t>
            </a:r>
          </a:p>
        </p:txBody>
      </p:sp>
      <p:pic>
        <p:nvPicPr>
          <p:cNvPr id="28" name="Kép 27">
            <a:extLst>
              <a:ext uri="{FF2B5EF4-FFF2-40B4-BE49-F238E27FC236}">
                <a16:creationId xmlns:a16="http://schemas.microsoft.com/office/drawing/2014/main" id="{CCF9C1C3-2EC5-44F1-B900-BCD160578F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8188" y="1000826"/>
            <a:ext cx="965939" cy="919602"/>
          </a:xfrm>
          <a:prstGeom prst="rect">
            <a:avLst/>
          </a:prstGeom>
        </p:spPr>
      </p:pic>
      <p:cxnSp>
        <p:nvCxnSpPr>
          <p:cNvPr id="29" name="Egyenes összekötő nyíllal 28">
            <a:extLst>
              <a:ext uri="{FF2B5EF4-FFF2-40B4-BE49-F238E27FC236}">
                <a16:creationId xmlns:a16="http://schemas.microsoft.com/office/drawing/2014/main" id="{485C7B25-E63B-4837-9EB3-61FC99EA126C}"/>
              </a:ext>
            </a:extLst>
          </p:cNvPr>
          <p:cNvCxnSpPr>
            <a:cxnSpLocks/>
          </p:cNvCxnSpPr>
          <p:nvPr/>
        </p:nvCxnSpPr>
        <p:spPr>
          <a:xfrm flipH="1" flipV="1">
            <a:off x="1969961" y="1860614"/>
            <a:ext cx="524578" cy="402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nyíllal 29">
            <a:extLst>
              <a:ext uri="{FF2B5EF4-FFF2-40B4-BE49-F238E27FC236}">
                <a16:creationId xmlns:a16="http://schemas.microsoft.com/office/drawing/2014/main" id="{71BE89AC-7126-4805-8E1C-0F471B68B442}"/>
              </a:ext>
            </a:extLst>
          </p:cNvPr>
          <p:cNvCxnSpPr>
            <a:cxnSpLocks/>
          </p:cNvCxnSpPr>
          <p:nvPr/>
        </p:nvCxnSpPr>
        <p:spPr>
          <a:xfrm flipH="1">
            <a:off x="686608" y="1840351"/>
            <a:ext cx="577672" cy="402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34356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4"/>
          </p:nvPr>
        </p:nvSpPr>
        <p:spPr>
          <a:xfrm>
            <a:off x="251521" y="465539"/>
            <a:ext cx="8100899" cy="378619"/>
          </a:xfrm>
        </p:spPr>
        <p:txBody>
          <a:bodyPr lIns="0"/>
          <a:lstStyle/>
          <a:p>
            <a:r>
              <a:rPr lang="hu-HU" dirty="0"/>
              <a:t>FELKÉSZÜLÉS A TŐZSDÉRE – </a:t>
            </a:r>
            <a:r>
              <a:rPr lang="hu-HU" dirty="0">
                <a:solidFill>
                  <a:srgbClr val="C00000"/>
                </a:solidFill>
              </a:rPr>
              <a:t>A CÉG ÉRTÉKELÉSE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13B75402-CD39-4EFE-A7E6-093285432896}"/>
              </a:ext>
            </a:extLst>
          </p:cNvPr>
          <p:cNvSpPr txBox="1"/>
          <p:nvPr/>
        </p:nvSpPr>
        <p:spPr>
          <a:xfrm>
            <a:off x="323528" y="1205345"/>
            <a:ext cx="2448272" cy="792088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b="1" dirty="0"/>
              <a:t>Zártkörűen működő ingatlan társaságok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F6DF66F4-2266-415C-99F0-DF58AEC5340D}"/>
              </a:ext>
            </a:extLst>
          </p:cNvPr>
          <p:cNvSpPr txBox="1"/>
          <p:nvPr/>
        </p:nvSpPr>
        <p:spPr>
          <a:xfrm>
            <a:off x="276761" y="2560390"/>
            <a:ext cx="2448272" cy="792088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b="1" dirty="0"/>
              <a:t>Nyilvánosan működő ingatlan társaságok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1D7B7D68-954D-4EE4-B580-315787CC365D}"/>
              </a:ext>
            </a:extLst>
          </p:cNvPr>
          <p:cNvSpPr txBox="1"/>
          <p:nvPr/>
        </p:nvSpPr>
        <p:spPr>
          <a:xfrm>
            <a:off x="2843810" y="1254750"/>
            <a:ext cx="3528392" cy="1872208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pPr marL="285750" indent="-285750">
              <a:buFontTx/>
              <a:buChar char="-"/>
            </a:pPr>
            <a:r>
              <a:rPr lang="hu-HU" sz="1400" b="1" dirty="0"/>
              <a:t>Ingatlan értékelés:</a:t>
            </a:r>
            <a:r>
              <a:rPr lang="hu-HU" sz="1400" dirty="0"/>
              <a:t> évente</a:t>
            </a:r>
          </a:p>
          <a:p>
            <a:pPr marL="285750" indent="-285750">
              <a:buFontTx/>
              <a:buChar char="-"/>
            </a:pPr>
            <a:r>
              <a:rPr lang="hu-HU" sz="1400" b="1" dirty="0"/>
              <a:t>Beszámoló:</a:t>
            </a:r>
            <a:r>
              <a:rPr lang="hu-HU" sz="1400" dirty="0"/>
              <a:t> HAS v IFRS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7244507B-19E6-45B5-930C-BAEDAAF29E95}"/>
              </a:ext>
            </a:extLst>
          </p:cNvPr>
          <p:cNvSpPr txBox="1"/>
          <p:nvPr/>
        </p:nvSpPr>
        <p:spPr>
          <a:xfrm>
            <a:off x="2890577" y="2416374"/>
            <a:ext cx="3528392" cy="1872208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pPr marL="285750" indent="-285750">
              <a:buFontTx/>
              <a:buChar char="-"/>
            </a:pPr>
            <a:r>
              <a:rPr lang="hu-HU" sz="1400" b="1" dirty="0"/>
              <a:t>Ingatlan értékelés:</a:t>
            </a:r>
          </a:p>
          <a:p>
            <a:r>
              <a:rPr lang="hu-HU" sz="1400" dirty="0"/>
              <a:t>évente</a:t>
            </a:r>
          </a:p>
          <a:p>
            <a:r>
              <a:rPr lang="hu-HU" sz="1400" dirty="0"/>
              <a:t>SZIT: negyedévente (piaci érték)</a:t>
            </a:r>
          </a:p>
          <a:p>
            <a:pPr marL="285750" indent="-285750">
              <a:buFontTx/>
              <a:buChar char="-"/>
            </a:pPr>
            <a:r>
              <a:rPr lang="hu-HU" sz="1400" b="1" dirty="0"/>
              <a:t>Beszámoló:</a:t>
            </a:r>
          </a:p>
          <a:p>
            <a:r>
              <a:rPr lang="hu-HU" sz="1400" dirty="0"/>
              <a:t>HAS v IFRS – </a:t>
            </a:r>
            <a:r>
              <a:rPr lang="hu-HU" sz="1400" dirty="0" err="1"/>
              <a:t>Xtend</a:t>
            </a:r>
            <a:r>
              <a:rPr lang="hu-HU" sz="1400" dirty="0"/>
              <a:t> piac</a:t>
            </a:r>
          </a:p>
          <a:p>
            <a:r>
              <a:rPr lang="hu-HU" sz="1400" dirty="0"/>
              <a:t>IFRS – szabályozott piac/SZIT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CC8D189-80C3-45AE-ABCF-55BE488513A0}"/>
              </a:ext>
            </a:extLst>
          </p:cNvPr>
          <p:cNvSpPr txBox="1"/>
          <p:nvPr/>
        </p:nvSpPr>
        <p:spPr>
          <a:xfrm>
            <a:off x="7236296" y="1277353"/>
            <a:ext cx="2376264" cy="1006365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b="1" dirty="0">
                <a:solidFill>
                  <a:srgbClr val="C00000"/>
                </a:solidFill>
              </a:rPr>
              <a:t>CÉGÉRTÉK</a:t>
            </a:r>
          </a:p>
        </p:txBody>
      </p:sp>
      <p:sp>
        <p:nvSpPr>
          <p:cNvPr id="10" name="Nyíl: jobbra mutató 9">
            <a:extLst>
              <a:ext uri="{FF2B5EF4-FFF2-40B4-BE49-F238E27FC236}">
                <a16:creationId xmlns:a16="http://schemas.microsoft.com/office/drawing/2014/main" id="{49400DCF-E101-44C3-8242-450B76EB2813}"/>
              </a:ext>
            </a:extLst>
          </p:cNvPr>
          <p:cNvSpPr/>
          <p:nvPr/>
        </p:nvSpPr>
        <p:spPr>
          <a:xfrm>
            <a:off x="6372200" y="1347614"/>
            <a:ext cx="720080" cy="216024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rgbClr val="C00000"/>
              </a:solidFill>
            </a:endParaRPr>
          </a:p>
        </p:txBody>
      </p:sp>
      <p:sp>
        <p:nvSpPr>
          <p:cNvPr id="11" name="Nyíl: jobbra mutató 10">
            <a:extLst>
              <a:ext uri="{FF2B5EF4-FFF2-40B4-BE49-F238E27FC236}">
                <a16:creationId xmlns:a16="http://schemas.microsoft.com/office/drawing/2014/main" id="{1FB370E6-35DC-42DB-9030-E0CD20161F18}"/>
              </a:ext>
            </a:extLst>
          </p:cNvPr>
          <p:cNvSpPr/>
          <p:nvPr/>
        </p:nvSpPr>
        <p:spPr>
          <a:xfrm>
            <a:off x="6372200" y="2715766"/>
            <a:ext cx="720080" cy="216024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rgbClr val="C00000"/>
              </a:solidFill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284FC2B-F469-46F0-A8DA-505806F54270}"/>
              </a:ext>
            </a:extLst>
          </p:cNvPr>
          <p:cNvSpPr txBox="1"/>
          <p:nvPr/>
        </p:nvSpPr>
        <p:spPr>
          <a:xfrm>
            <a:off x="7236296" y="2645505"/>
            <a:ext cx="2376264" cy="1006365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600" b="1" dirty="0">
                <a:solidFill>
                  <a:srgbClr val="C00000"/>
                </a:solidFill>
              </a:rPr>
              <a:t>CÉGÉRTÉK</a:t>
            </a:r>
          </a:p>
        </p:txBody>
      </p:sp>
      <p:sp>
        <p:nvSpPr>
          <p:cNvPr id="13" name="Nyíl: jobbra mutató 12">
            <a:extLst>
              <a:ext uri="{FF2B5EF4-FFF2-40B4-BE49-F238E27FC236}">
                <a16:creationId xmlns:a16="http://schemas.microsoft.com/office/drawing/2014/main" id="{EF283A01-1171-486B-A1DC-1D945ADCD5BD}"/>
              </a:ext>
            </a:extLst>
          </p:cNvPr>
          <p:cNvSpPr/>
          <p:nvPr/>
        </p:nvSpPr>
        <p:spPr>
          <a:xfrm rot="16200000">
            <a:off x="7579848" y="3477215"/>
            <a:ext cx="720080" cy="216024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rgbClr val="C00000"/>
              </a:solidFill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AEA08A09-FA2C-49A4-B182-A0045070AD6D}"/>
              </a:ext>
            </a:extLst>
          </p:cNvPr>
          <p:cNvSpPr txBox="1"/>
          <p:nvPr/>
        </p:nvSpPr>
        <p:spPr>
          <a:xfrm>
            <a:off x="3779912" y="4290959"/>
            <a:ext cx="2685824" cy="369023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400" b="1" dirty="0"/>
              <a:t>Tulajdonosi elképzelések 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4826F0BB-337B-4DA9-BD9C-7358A423FC68}"/>
              </a:ext>
            </a:extLst>
          </p:cNvPr>
          <p:cNvSpPr txBox="1"/>
          <p:nvPr/>
        </p:nvSpPr>
        <p:spPr>
          <a:xfrm>
            <a:off x="7388696" y="4256470"/>
            <a:ext cx="1459676" cy="369023"/>
          </a:xfrm>
          <a:prstGeom prst="rect">
            <a:avLst/>
          </a:prstGeom>
        </p:spPr>
        <p:txBody>
          <a:bodyPr wrap="square" rtlCol="0" anchor="t" anchorCtr="0">
            <a:noAutofit/>
          </a:bodyPr>
          <a:lstStyle/>
          <a:p>
            <a:r>
              <a:rPr lang="hu-HU" sz="1400" b="1" dirty="0"/>
              <a:t>Piaci árfolyam </a:t>
            </a:r>
          </a:p>
        </p:txBody>
      </p:sp>
      <p:cxnSp>
        <p:nvCxnSpPr>
          <p:cNvPr id="18" name="Egyenes összekötő nyíllal 17">
            <a:extLst>
              <a:ext uri="{FF2B5EF4-FFF2-40B4-BE49-F238E27FC236}">
                <a16:creationId xmlns:a16="http://schemas.microsoft.com/office/drawing/2014/main" id="{0B1BEF70-1A24-4F66-BAFF-8093DF1D15D6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5122824" y="3148689"/>
            <a:ext cx="2329496" cy="114227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nyíllal 21">
            <a:extLst>
              <a:ext uri="{FF2B5EF4-FFF2-40B4-BE49-F238E27FC236}">
                <a16:creationId xmlns:a16="http://schemas.microsoft.com/office/drawing/2014/main" id="{D09ACABD-6BCB-43C1-82DC-A8DEA1574987}"/>
              </a:ext>
            </a:extLst>
          </p:cNvPr>
          <p:cNvCxnSpPr/>
          <p:nvPr/>
        </p:nvCxnSpPr>
        <p:spPr>
          <a:xfrm>
            <a:off x="6287572" y="4440981"/>
            <a:ext cx="94872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93097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4"/>
          </p:nvPr>
        </p:nvSpPr>
        <p:spPr>
          <a:xfrm>
            <a:off x="251521" y="465539"/>
            <a:ext cx="8100899" cy="378619"/>
          </a:xfrm>
        </p:spPr>
        <p:txBody>
          <a:bodyPr lIns="0"/>
          <a:lstStyle/>
          <a:p>
            <a:r>
              <a:rPr lang="hu-HU" sz="2000" dirty="0"/>
              <a:t>HOGYAN SEGÍTENEK A </a:t>
            </a:r>
            <a:r>
              <a:rPr lang="hu-HU" sz="2000" dirty="0">
                <a:solidFill>
                  <a:srgbClr val="C00000"/>
                </a:solidFill>
              </a:rPr>
              <a:t>BÉT ESZKÖZEI</a:t>
            </a:r>
          </a:p>
        </p:txBody>
      </p:sp>
      <p:sp>
        <p:nvSpPr>
          <p:cNvPr id="46" name="Ötszög 11">
            <a:extLst>
              <a:ext uri="{FF2B5EF4-FFF2-40B4-BE49-F238E27FC236}">
                <a16:creationId xmlns:a16="http://schemas.microsoft.com/office/drawing/2014/main" id="{A90F79E4-5AE5-4CB1-B3C3-F957642DBBE7}"/>
              </a:ext>
            </a:extLst>
          </p:cNvPr>
          <p:cNvSpPr/>
          <p:nvPr/>
        </p:nvSpPr>
        <p:spPr>
          <a:xfrm>
            <a:off x="512676" y="4461248"/>
            <a:ext cx="4598081" cy="216024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Vállalat növekedése</a:t>
            </a:r>
          </a:p>
        </p:txBody>
      </p:sp>
      <p:sp>
        <p:nvSpPr>
          <p:cNvPr id="47" name="Ötszög 29">
            <a:extLst>
              <a:ext uri="{FF2B5EF4-FFF2-40B4-BE49-F238E27FC236}">
                <a16:creationId xmlns:a16="http://schemas.microsoft.com/office/drawing/2014/main" id="{B817CE78-B451-4AFE-A2D6-4CB296D166DD}"/>
              </a:ext>
            </a:extLst>
          </p:cNvPr>
          <p:cNvSpPr/>
          <p:nvPr/>
        </p:nvSpPr>
        <p:spPr>
          <a:xfrm rot="16200000">
            <a:off x="-945129" y="3006949"/>
            <a:ext cx="2699588" cy="216024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Finanszírozási szükséglet</a:t>
            </a:r>
          </a:p>
        </p:txBody>
      </p:sp>
      <p:grpSp>
        <p:nvGrpSpPr>
          <p:cNvPr id="48" name="Csoportba foglalás 59">
            <a:extLst>
              <a:ext uri="{FF2B5EF4-FFF2-40B4-BE49-F238E27FC236}">
                <a16:creationId xmlns:a16="http://schemas.microsoft.com/office/drawing/2014/main" id="{FE49E752-3F7F-48D1-9371-505D0224BBA5}"/>
              </a:ext>
            </a:extLst>
          </p:cNvPr>
          <p:cNvGrpSpPr/>
          <p:nvPr/>
        </p:nvGrpSpPr>
        <p:grpSpPr>
          <a:xfrm>
            <a:off x="296652" y="4461248"/>
            <a:ext cx="216024" cy="216024"/>
            <a:chOff x="601466" y="6380379"/>
            <a:chExt cx="288032" cy="288032"/>
          </a:xfrm>
        </p:grpSpPr>
        <p:sp>
          <p:nvSpPr>
            <p:cNvPr id="49" name="Folyamatábra: Feldolgozás 48">
              <a:extLst>
                <a:ext uri="{FF2B5EF4-FFF2-40B4-BE49-F238E27FC236}">
                  <a16:creationId xmlns:a16="http://schemas.microsoft.com/office/drawing/2014/main" id="{7D4DFCB1-138F-4625-B3F1-F10E21EF8733}"/>
                </a:ext>
              </a:extLst>
            </p:cNvPr>
            <p:cNvSpPr/>
            <p:nvPr/>
          </p:nvSpPr>
          <p:spPr>
            <a:xfrm>
              <a:off x="601466" y="6380379"/>
              <a:ext cx="288032" cy="288032"/>
            </a:xfrm>
            <a:prstGeom prst="flowChartProcess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sp>
          <p:nvSpPr>
            <p:cNvPr id="50" name="Ellipszis 49">
              <a:extLst>
                <a:ext uri="{FF2B5EF4-FFF2-40B4-BE49-F238E27FC236}">
                  <a16:creationId xmlns:a16="http://schemas.microsoft.com/office/drawing/2014/main" id="{141A73F0-F55D-496F-94B5-D8C4DA133921}"/>
                </a:ext>
              </a:extLst>
            </p:cNvPr>
            <p:cNvSpPr/>
            <p:nvPr/>
          </p:nvSpPr>
          <p:spPr>
            <a:xfrm>
              <a:off x="673474" y="6453336"/>
              <a:ext cx="144016" cy="14401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</p:grpSp>
      <p:grpSp>
        <p:nvGrpSpPr>
          <p:cNvPr id="51" name="Csoportba foglalás 61">
            <a:extLst>
              <a:ext uri="{FF2B5EF4-FFF2-40B4-BE49-F238E27FC236}">
                <a16:creationId xmlns:a16="http://schemas.microsoft.com/office/drawing/2014/main" id="{CEF413FD-0778-4CC0-B501-C2763A7EEC25}"/>
              </a:ext>
            </a:extLst>
          </p:cNvPr>
          <p:cNvGrpSpPr/>
          <p:nvPr/>
        </p:nvGrpSpPr>
        <p:grpSpPr>
          <a:xfrm>
            <a:off x="512676" y="1304895"/>
            <a:ext cx="4347378" cy="297000"/>
            <a:chOff x="889498" y="2171908"/>
            <a:chExt cx="5796504" cy="396000"/>
          </a:xfrm>
        </p:grpSpPr>
        <p:sp>
          <p:nvSpPr>
            <p:cNvPr id="52" name="Szövegdoboz 51">
              <a:extLst>
                <a:ext uri="{FF2B5EF4-FFF2-40B4-BE49-F238E27FC236}">
                  <a16:creationId xmlns:a16="http://schemas.microsoft.com/office/drawing/2014/main" id="{E6777880-7E7E-4E08-9195-BDEA6300F530}"/>
                </a:ext>
              </a:extLst>
            </p:cNvPr>
            <p:cNvSpPr txBox="1"/>
            <p:nvPr/>
          </p:nvSpPr>
          <p:spPr>
            <a:xfrm>
              <a:off x="889498" y="2171908"/>
              <a:ext cx="1260000" cy="396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rgbClr val="000000"/>
                  </a:solidFill>
                </a:rPr>
                <a:t>Megalakulás (ötlet)</a:t>
              </a:r>
            </a:p>
          </p:txBody>
        </p:sp>
        <p:sp>
          <p:nvSpPr>
            <p:cNvPr id="53" name="Szövegdoboz 52">
              <a:extLst>
                <a:ext uri="{FF2B5EF4-FFF2-40B4-BE49-F238E27FC236}">
                  <a16:creationId xmlns:a16="http://schemas.microsoft.com/office/drawing/2014/main" id="{44874A12-69A2-48F7-9C3D-6B9F716DC8B2}"/>
                </a:ext>
              </a:extLst>
            </p:cNvPr>
            <p:cNvSpPr txBox="1"/>
            <p:nvPr/>
          </p:nvSpPr>
          <p:spPr>
            <a:xfrm>
              <a:off x="2395644" y="2171908"/>
              <a:ext cx="1260000" cy="3960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rgbClr val="000000"/>
                  </a:solidFill>
                </a:rPr>
                <a:t>Korai növekedés (</a:t>
              </a:r>
              <a:r>
                <a:rPr lang="hu-HU" sz="825" b="1" kern="0" dirty="0" err="1">
                  <a:solidFill>
                    <a:srgbClr val="000000"/>
                  </a:solidFill>
                </a:rPr>
                <a:t>seed</a:t>
              </a:r>
              <a:r>
                <a:rPr lang="hu-HU" sz="825" b="1" kern="0" dirty="0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54" name="Szövegdoboz 53">
              <a:extLst>
                <a:ext uri="{FF2B5EF4-FFF2-40B4-BE49-F238E27FC236}">
                  <a16:creationId xmlns:a16="http://schemas.microsoft.com/office/drawing/2014/main" id="{9175A58A-8BFB-42E5-AA6B-6A1E051B747A}"/>
                </a:ext>
              </a:extLst>
            </p:cNvPr>
            <p:cNvSpPr txBox="1"/>
            <p:nvPr/>
          </p:nvSpPr>
          <p:spPr>
            <a:xfrm>
              <a:off x="3910154" y="2171908"/>
              <a:ext cx="1260000" cy="39600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rgbClr val="000000"/>
                  </a:solidFill>
                </a:rPr>
                <a:t>Középvállalat / bővülés (</a:t>
              </a:r>
              <a:r>
                <a:rPr lang="hu-HU" sz="825" b="1" kern="0" dirty="0" err="1">
                  <a:solidFill>
                    <a:srgbClr val="000000"/>
                  </a:solidFill>
                </a:rPr>
                <a:t>mid-cap</a:t>
              </a:r>
              <a:r>
                <a:rPr lang="hu-HU" sz="825" b="1" kern="0" dirty="0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55" name="Szövegdoboz 54">
              <a:extLst>
                <a:ext uri="{FF2B5EF4-FFF2-40B4-BE49-F238E27FC236}">
                  <a16:creationId xmlns:a16="http://schemas.microsoft.com/office/drawing/2014/main" id="{34702BCD-21C5-482F-A965-E5109039688D}"/>
                </a:ext>
              </a:extLst>
            </p:cNvPr>
            <p:cNvSpPr txBox="1"/>
            <p:nvPr/>
          </p:nvSpPr>
          <p:spPr>
            <a:xfrm>
              <a:off x="5426002" y="2171908"/>
              <a:ext cx="1260000" cy="396000"/>
            </a:xfrm>
            <a:prstGeom prst="roundRect">
              <a:avLst/>
            </a:prstGeom>
            <a:solidFill>
              <a:schemeClr val="accent3"/>
            </a:solidFill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 defTabSz="685800">
                <a:defRPr/>
              </a:pPr>
              <a:r>
                <a:rPr lang="hu-HU" sz="825" b="1" kern="0" dirty="0">
                  <a:solidFill>
                    <a:schemeClr val="bg1">
                      <a:lumMod val="95000"/>
                    </a:schemeClr>
                  </a:solidFill>
                </a:rPr>
                <a:t>A k</a:t>
              </a:r>
              <a:r>
                <a:rPr lang="hu-HU" sz="825" b="1" kern="0" dirty="0" err="1">
                  <a:solidFill>
                    <a:schemeClr val="bg1">
                      <a:lumMod val="95000"/>
                    </a:schemeClr>
                  </a:solidFill>
                </a:rPr>
                <a:t>övetkező</a:t>
              </a:r>
              <a:r>
                <a:rPr lang="hu-HU" sz="825" b="1" kern="0" dirty="0">
                  <a:solidFill>
                    <a:schemeClr val="bg1">
                      <a:lumMod val="95000"/>
                    </a:schemeClr>
                  </a:solidFill>
                </a:rPr>
                <a:t> nagy ugrás </a:t>
              </a:r>
            </a:p>
          </p:txBody>
        </p:sp>
      </p:grpSp>
      <p:grpSp>
        <p:nvGrpSpPr>
          <p:cNvPr id="56" name="Csoportba foglalás 60">
            <a:extLst>
              <a:ext uri="{FF2B5EF4-FFF2-40B4-BE49-F238E27FC236}">
                <a16:creationId xmlns:a16="http://schemas.microsoft.com/office/drawing/2014/main" id="{DB565B06-0478-418B-AE03-776A9E87380E}"/>
              </a:ext>
            </a:extLst>
          </p:cNvPr>
          <p:cNvGrpSpPr/>
          <p:nvPr/>
        </p:nvGrpSpPr>
        <p:grpSpPr>
          <a:xfrm>
            <a:off x="512676" y="1059582"/>
            <a:ext cx="4347378" cy="162018"/>
            <a:chOff x="889498" y="1844824"/>
            <a:chExt cx="5796504" cy="216024"/>
          </a:xfrm>
        </p:grpSpPr>
        <p:sp>
          <p:nvSpPr>
            <p:cNvPr id="57" name="Sávnyíl 27">
              <a:extLst>
                <a:ext uri="{FF2B5EF4-FFF2-40B4-BE49-F238E27FC236}">
                  <a16:creationId xmlns:a16="http://schemas.microsoft.com/office/drawing/2014/main" id="{023C044D-CCB5-497F-A2B9-CEC209BE009D}"/>
                </a:ext>
              </a:extLst>
            </p:cNvPr>
            <p:cNvSpPr/>
            <p:nvPr/>
          </p:nvSpPr>
          <p:spPr>
            <a:xfrm>
              <a:off x="3733750" y="1844824"/>
              <a:ext cx="108000" cy="216024"/>
            </a:xfrm>
            <a:prstGeom prst="chevr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>
                <a:solidFill>
                  <a:schemeClr val="tx1"/>
                </a:solidFill>
              </a:endParaRPr>
            </a:p>
          </p:txBody>
        </p:sp>
        <p:sp>
          <p:nvSpPr>
            <p:cNvPr id="58" name="Lekerekített téglalap 4">
              <a:extLst>
                <a:ext uri="{FF2B5EF4-FFF2-40B4-BE49-F238E27FC236}">
                  <a16:creationId xmlns:a16="http://schemas.microsoft.com/office/drawing/2014/main" id="{1840BCAF-4D11-4BC3-8EA8-BDB4A792EB50}"/>
                </a:ext>
              </a:extLst>
            </p:cNvPr>
            <p:cNvSpPr/>
            <p:nvPr/>
          </p:nvSpPr>
          <p:spPr>
            <a:xfrm>
              <a:off x="889498" y="1844824"/>
              <a:ext cx="1260000" cy="21602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1. fázis</a:t>
              </a:r>
            </a:p>
          </p:txBody>
        </p:sp>
        <p:sp>
          <p:nvSpPr>
            <p:cNvPr id="59" name="Lekerekített téglalap 24">
              <a:extLst>
                <a:ext uri="{FF2B5EF4-FFF2-40B4-BE49-F238E27FC236}">
                  <a16:creationId xmlns:a16="http://schemas.microsoft.com/office/drawing/2014/main" id="{E3973BB4-328D-4A1A-A3EA-DC17B0A773ED}"/>
                </a:ext>
              </a:extLst>
            </p:cNvPr>
            <p:cNvSpPr/>
            <p:nvPr/>
          </p:nvSpPr>
          <p:spPr>
            <a:xfrm>
              <a:off x="2401666" y="1844824"/>
              <a:ext cx="1260000" cy="216024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2. fázis</a:t>
              </a:r>
            </a:p>
          </p:txBody>
        </p:sp>
        <p:sp>
          <p:nvSpPr>
            <p:cNvPr id="60" name="Lekerekített téglalap 25">
              <a:extLst>
                <a:ext uri="{FF2B5EF4-FFF2-40B4-BE49-F238E27FC236}">
                  <a16:creationId xmlns:a16="http://schemas.microsoft.com/office/drawing/2014/main" id="{94B51336-E837-4E5B-912E-8D3E2526E60B}"/>
                </a:ext>
              </a:extLst>
            </p:cNvPr>
            <p:cNvSpPr/>
            <p:nvPr/>
          </p:nvSpPr>
          <p:spPr>
            <a:xfrm>
              <a:off x="3913834" y="1844824"/>
              <a:ext cx="1260000" cy="216024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3. fázis</a:t>
              </a:r>
            </a:p>
          </p:txBody>
        </p:sp>
        <p:sp>
          <p:nvSpPr>
            <p:cNvPr id="61" name="Lekerekített téglalap 26">
              <a:extLst>
                <a:ext uri="{FF2B5EF4-FFF2-40B4-BE49-F238E27FC236}">
                  <a16:creationId xmlns:a16="http://schemas.microsoft.com/office/drawing/2014/main" id="{E1C445B2-E115-42FE-B5F0-A8FB0190242F}"/>
                </a:ext>
              </a:extLst>
            </p:cNvPr>
            <p:cNvSpPr/>
            <p:nvPr/>
          </p:nvSpPr>
          <p:spPr>
            <a:xfrm>
              <a:off x="5426002" y="1844824"/>
              <a:ext cx="1260000" cy="216024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tIns="0" rIns="27000" bIns="0" rtlCol="0" anchor="ctr"/>
            <a:lstStyle/>
            <a:p>
              <a:pPr algn="ctr"/>
              <a:r>
                <a:rPr lang="hu-HU" sz="900" dirty="0"/>
                <a:t>4. fázis</a:t>
              </a:r>
            </a:p>
          </p:txBody>
        </p:sp>
        <p:sp>
          <p:nvSpPr>
            <p:cNvPr id="62" name="Sávnyíl 5">
              <a:extLst>
                <a:ext uri="{FF2B5EF4-FFF2-40B4-BE49-F238E27FC236}">
                  <a16:creationId xmlns:a16="http://schemas.microsoft.com/office/drawing/2014/main" id="{C8BBCDDF-FD7E-4698-9FEC-9123E22BED73}"/>
                </a:ext>
              </a:extLst>
            </p:cNvPr>
            <p:cNvSpPr/>
            <p:nvPr/>
          </p:nvSpPr>
          <p:spPr>
            <a:xfrm>
              <a:off x="2221582" y="1844824"/>
              <a:ext cx="108000" cy="216024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>
                <a:solidFill>
                  <a:schemeClr val="tx1"/>
                </a:solidFill>
              </a:endParaRPr>
            </a:p>
          </p:txBody>
        </p:sp>
        <p:sp>
          <p:nvSpPr>
            <p:cNvPr id="63" name="Sávnyíl 28">
              <a:extLst>
                <a:ext uri="{FF2B5EF4-FFF2-40B4-BE49-F238E27FC236}">
                  <a16:creationId xmlns:a16="http://schemas.microsoft.com/office/drawing/2014/main" id="{AFA8BBFB-C527-4AC7-8827-0136E283A464}"/>
                </a:ext>
              </a:extLst>
            </p:cNvPr>
            <p:cNvSpPr/>
            <p:nvPr/>
          </p:nvSpPr>
          <p:spPr>
            <a:xfrm>
              <a:off x="5245918" y="1844824"/>
              <a:ext cx="108000" cy="216024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Csoportba foglalás 62">
            <a:extLst>
              <a:ext uri="{FF2B5EF4-FFF2-40B4-BE49-F238E27FC236}">
                <a16:creationId xmlns:a16="http://schemas.microsoft.com/office/drawing/2014/main" id="{9FD7D02E-6544-4554-BECB-3FCBF513C1CD}"/>
              </a:ext>
            </a:extLst>
          </p:cNvPr>
          <p:cNvGrpSpPr/>
          <p:nvPr/>
        </p:nvGrpSpPr>
        <p:grpSpPr>
          <a:xfrm>
            <a:off x="1552239" y="1304894"/>
            <a:ext cx="3396500" cy="3132000"/>
            <a:chOff x="2275582" y="2171907"/>
            <a:chExt cx="4528666" cy="4176000"/>
          </a:xfrm>
        </p:grpSpPr>
        <p:cxnSp>
          <p:nvCxnSpPr>
            <p:cNvPr id="65" name="Egyenes összekötő 64">
              <a:extLst>
                <a:ext uri="{FF2B5EF4-FFF2-40B4-BE49-F238E27FC236}">
                  <a16:creationId xmlns:a16="http://schemas.microsoft.com/office/drawing/2014/main" id="{87130D96-0162-4F0B-A3B7-4D9FA72DA6FC}"/>
                </a:ext>
              </a:extLst>
            </p:cNvPr>
            <p:cNvCxnSpPr/>
            <p:nvPr/>
          </p:nvCxnSpPr>
          <p:spPr>
            <a:xfrm flipV="1">
              <a:off x="2275582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gyenes összekötő 65">
              <a:extLst>
                <a:ext uri="{FF2B5EF4-FFF2-40B4-BE49-F238E27FC236}">
                  <a16:creationId xmlns:a16="http://schemas.microsoft.com/office/drawing/2014/main" id="{21823DD7-DAEB-40C4-B918-06728D13E396}"/>
                </a:ext>
              </a:extLst>
            </p:cNvPr>
            <p:cNvCxnSpPr/>
            <p:nvPr/>
          </p:nvCxnSpPr>
          <p:spPr>
            <a:xfrm flipV="1">
              <a:off x="3787750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Egyenes összekötő 66">
              <a:extLst>
                <a:ext uri="{FF2B5EF4-FFF2-40B4-BE49-F238E27FC236}">
                  <a16:creationId xmlns:a16="http://schemas.microsoft.com/office/drawing/2014/main" id="{424F97D1-E91E-495F-9C67-9BF960493536}"/>
                </a:ext>
              </a:extLst>
            </p:cNvPr>
            <p:cNvCxnSpPr/>
            <p:nvPr/>
          </p:nvCxnSpPr>
          <p:spPr>
            <a:xfrm flipV="1">
              <a:off x="5299918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gyenes összekötő 67">
              <a:extLst>
                <a:ext uri="{FF2B5EF4-FFF2-40B4-BE49-F238E27FC236}">
                  <a16:creationId xmlns:a16="http://schemas.microsoft.com/office/drawing/2014/main" id="{7BB4C36C-0568-4F3C-A128-22470D71C1B9}"/>
                </a:ext>
              </a:extLst>
            </p:cNvPr>
            <p:cNvCxnSpPr/>
            <p:nvPr/>
          </p:nvCxnSpPr>
          <p:spPr>
            <a:xfrm flipV="1">
              <a:off x="6804248" y="2171907"/>
              <a:ext cx="0" cy="4176000"/>
            </a:xfrm>
            <a:prstGeom prst="line">
              <a:avLst/>
            </a:prstGeom>
            <a:ln w="28575">
              <a:solidFill>
                <a:schemeClr val="bg1">
                  <a:lumMod val="8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Szövegdoboz 68">
            <a:extLst>
              <a:ext uri="{FF2B5EF4-FFF2-40B4-BE49-F238E27FC236}">
                <a16:creationId xmlns:a16="http://schemas.microsoft.com/office/drawing/2014/main" id="{B30BA2EA-265B-4A69-9D8F-97F04B587286}"/>
              </a:ext>
            </a:extLst>
          </p:cNvPr>
          <p:cNvSpPr txBox="1"/>
          <p:nvPr/>
        </p:nvSpPr>
        <p:spPr>
          <a:xfrm>
            <a:off x="524985" y="4258748"/>
            <a:ext cx="2754000" cy="1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srgbClr val="232157"/>
                </a:solidFill>
              </a:defRPr>
            </a:lvl1pPr>
          </a:lstStyle>
          <a:p>
            <a:r>
              <a:rPr lang="hu-HU" sz="675" dirty="0"/>
              <a:t>SAJÁT FORRÁSOK, FFF</a:t>
            </a:r>
          </a:p>
        </p:txBody>
      </p:sp>
      <p:sp>
        <p:nvSpPr>
          <p:cNvPr id="70" name="Szövegdoboz 69">
            <a:extLst>
              <a:ext uri="{FF2B5EF4-FFF2-40B4-BE49-F238E27FC236}">
                <a16:creationId xmlns:a16="http://schemas.microsoft.com/office/drawing/2014/main" id="{F79AF9A1-B581-4177-B85B-50A9EFBFC70B}"/>
              </a:ext>
            </a:extLst>
          </p:cNvPr>
          <p:cNvSpPr txBox="1"/>
          <p:nvPr/>
        </p:nvSpPr>
        <p:spPr>
          <a:xfrm>
            <a:off x="1568279" y="4079918"/>
            <a:ext cx="3348000" cy="1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VISSZAFORGATOTT NYERESÉG</a:t>
            </a:r>
          </a:p>
        </p:txBody>
      </p:sp>
      <p:sp>
        <p:nvSpPr>
          <p:cNvPr id="99" name="Szövegdoboz 98">
            <a:extLst>
              <a:ext uri="{FF2B5EF4-FFF2-40B4-BE49-F238E27FC236}">
                <a16:creationId xmlns:a16="http://schemas.microsoft.com/office/drawing/2014/main" id="{F04FD300-E5B6-41D3-86A8-2DF4F06D7C04}"/>
              </a:ext>
            </a:extLst>
          </p:cNvPr>
          <p:cNvSpPr txBox="1"/>
          <p:nvPr/>
        </p:nvSpPr>
        <p:spPr>
          <a:xfrm>
            <a:off x="1568279" y="3810329"/>
            <a:ext cx="1647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SZÁMLAHITEL</a:t>
            </a:r>
          </a:p>
        </p:txBody>
      </p:sp>
      <p:sp>
        <p:nvSpPr>
          <p:cNvPr id="100" name="Szövegdoboz 99">
            <a:extLst>
              <a:ext uri="{FF2B5EF4-FFF2-40B4-BE49-F238E27FC236}">
                <a16:creationId xmlns:a16="http://schemas.microsoft.com/office/drawing/2014/main" id="{D32FF646-9F7D-47C9-A969-985C736F0F33}"/>
              </a:ext>
            </a:extLst>
          </p:cNvPr>
          <p:cNvSpPr txBox="1"/>
          <p:nvPr/>
        </p:nvSpPr>
        <p:spPr>
          <a:xfrm>
            <a:off x="1572889" y="3631496"/>
            <a:ext cx="3348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FORGÓESZKÖZ-HITEL</a:t>
            </a:r>
          </a:p>
        </p:txBody>
      </p:sp>
      <p:sp>
        <p:nvSpPr>
          <p:cNvPr id="101" name="Szövegdoboz 100">
            <a:extLst>
              <a:ext uri="{FF2B5EF4-FFF2-40B4-BE49-F238E27FC236}">
                <a16:creationId xmlns:a16="http://schemas.microsoft.com/office/drawing/2014/main" id="{2DF17818-F2AB-45CE-A05C-C65495DDA1B9}"/>
              </a:ext>
            </a:extLst>
          </p:cNvPr>
          <p:cNvSpPr txBox="1"/>
          <p:nvPr/>
        </p:nvSpPr>
        <p:spPr>
          <a:xfrm>
            <a:off x="1568279" y="3452662"/>
            <a:ext cx="3348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BANKI KÖLCSÖN</a:t>
            </a:r>
          </a:p>
        </p:txBody>
      </p:sp>
      <p:sp>
        <p:nvSpPr>
          <p:cNvPr id="102" name="Szövegdoboz 101">
            <a:extLst>
              <a:ext uri="{FF2B5EF4-FFF2-40B4-BE49-F238E27FC236}">
                <a16:creationId xmlns:a16="http://schemas.microsoft.com/office/drawing/2014/main" id="{00619A00-50F9-4702-A5CF-FA8E1D0C4E0F}"/>
              </a:ext>
            </a:extLst>
          </p:cNvPr>
          <p:cNvSpPr txBox="1"/>
          <p:nvPr/>
        </p:nvSpPr>
        <p:spPr>
          <a:xfrm>
            <a:off x="1574435" y="3273828"/>
            <a:ext cx="3348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srgbClr val="232157"/>
                </a:solidFill>
              </a:rPr>
              <a:t>LÍZING</a:t>
            </a:r>
          </a:p>
        </p:txBody>
      </p:sp>
      <p:sp>
        <p:nvSpPr>
          <p:cNvPr id="103" name="Szövegdoboz 102">
            <a:extLst>
              <a:ext uri="{FF2B5EF4-FFF2-40B4-BE49-F238E27FC236}">
                <a16:creationId xmlns:a16="http://schemas.microsoft.com/office/drawing/2014/main" id="{0C327869-D227-4F74-879D-D237F13079B0}"/>
              </a:ext>
            </a:extLst>
          </p:cNvPr>
          <p:cNvSpPr txBox="1"/>
          <p:nvPr/>
        </p:nvSpPr>
        <p:spPr>
          <a:xfrm>
            <a:off x="1020086" y="3057822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ÜZLETI ANGYALOK</a:t>
            </a:r>
          </a:p>
        </p:txBody>
      </p:sp>
      <p:sp>
        <p:nvSpPr>
          <p:cNvPr id="104" name="Szövegdoboz 103">
            <a:extLst>
              <a:ext uri="{FF2B5EF4-FFF2-40B4-BE49-F238E27FC236}">
                <a16:creationId xmlns:a16="http://schemas.microsoft.com/office/drawing/2014/main" id="{4B18E76B-CC82-482A-9F85-6FD8CF29E46D}"/>
              </a:ext>
            </a:extLst>
          </p:cNvPr>
          <p:cNvSpPr txBox="1"/>
          <p:nvPr/>
        </p:nvSpPr>
        <p:spPr>
          <a:xfrm>
            <a:off x="1586103" y="2878988"/>
            <a:ext cx="1080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CROWDFUNDING</a:t>
            </a:r>
          </a:p>
        </p:txBody>
      </p:sp>
      <p:sp>
        <p:nvSpPr>
          <p:cNvPr id="105" name="Szövegdoboz 104">
            <a:extLst>
              <a:ext uri="{FF2B5EF4-FFF2-40B4-BE49-F238E27FC236}">
                <a16:creationId xmlns:a16="http://schemas.microsoft.com/office/drawing/2014/main" id="{17685DC1-6E79-4826-AD35-B9B24992A07F}"/>
              </a:ext>
            </a:extLst>
          </p:cNvPr>
          <p:cNvSpPr txBox="1"/>
          <p:nvPr/>
        </p:nvSpPr>
        <p:spPr>
          <a:xfrm>
            <a:off x="2706280" y="2112746"/>
            <a:ext cx="2214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/>
              <a:t>ZÁRTKÖRŰ KÖTVÉNYKIBOCSÁTÁS</a:t>
            </a:r>
          </a:p>
        </p:txBody>
      </p:sp>
      <p:sp>
        <p:nvSpPr>
          <p:cNvPr id="106" name="Szövegdoboz 105">
            <a:extLst>
              <a:ext uri="{FF2B5EF4-FFF2-40B4-BE49-F238E27FC236}">
                <a16:creationId xmlns:a16="http://schemas.microsoft.com/office/drawing/2014/main" id="{AF0E8F71-0BF2-4D9A-9B07-82E05E34CEA8}"/>
              </a:ext>
            </a:extLst>
          </p:cNvPr>
          <p:cNvSpPr txBox="1"/>
          <p:nvPr/>
        </p:nvSpPr>
        <p:spPr>
          <a:xfrm>
            <a:off x="3277615" y="1933913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RÉSZVÉNYKIBOCSÁTÁS</a:t>
            </a:r>
          </a:p>
        </p:txBody>
      </p:sp>
      <p:sp>
        <p:nvSpPr>
          <p:cNvPr id="107" name="Szövegdoboz 106">
            <a:extLst>
              <a:ext uri="{FF2B5EF4-FFF2-40B4-BE49-F238E27FC236}">
                <a16:creationId xmlns:a16="http://schemas.microsoft.com/office/drawing/2014/main" id="{C1027FB9-C0D1-4E3A-9F91-08F0D64D75C6}"/>
              </a:ext>
            </a:extLst>
          </p:cNvPr>
          <p:cNvSpPr txBox="1"/>
          <p:nvPr/>
        </p:nvSpPr>
        <p:spPr>
          <a:xfrm>
            <a:off x="3844615" y="1755079"/>
            <a:ext cx="1080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/>
              <a:t>KÖTVÉNYKIBOCSÁTÁS</a:t>
            </a:r>
          </a:p>
        </p:txBody>
      </p:sp>
      <p:sp>
        <p:nvSpPr>
          <p:cNvPr id="108" name="Szövegdoboz 107">
            <a:extLst>
              <a:ext uri="{FF2B5EF4-FFF2-40B4-BE49-F238E27FC236}">
                <a16:creationId xmlns:a16="http://schemas.microsoft.com/office/drawing/2014/main" id="{0A61FA0E-301B-4E64-9E08-669A71BD63EE}"/>
              </a:ext>
            </a:extLst>
          </p:cNvPr>
          <p:cNvSpPr txBox="1"/>
          <p:nvPr/>
        </p:nvSpPr>
        <p:spPr>
          <a:xfrm>
            <a:off x="2700102" y="2325212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KIBOCSÁTÁS XTEND PLATFORMON</a:t>
            </a:r>
          </a:p>
        </p:txBody>
      </p:sp>
      <p:sp>
        <p:nvSpPr>
          <p:cNvPr id="109" name="Szövegdoboz 108">
            <a:extLst>
              <a:ext uri="{FF2B5EF4-FFF2-40B4-BE49-F238E27FC236}">
                <a16:creationId xmlns:a16="http://schemas.microsoft.com/office/drawing/2014/main" id="{92886ECC-CC4B-471F-9959-0049E2D7311D}"/>
              </a:ext>
            </a:extLst>
          </p:cNvPr>
          <p:cNvSpPr txBox="1"/>
          <p:nvPr/>
        </p:nvSpPr>
        <p:spPr>
          <a:xfrm>
            <a:off x="3469562" y="4755868"/>
            <a:ext cx="1566000" cy="1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srgbClr val="232157"/>
                </a:solidFill>
              </a:defRPr>
            </a:lvl1pPr>
          </a:lstStyle>
          <a:p>
            <a:r>
              <a:rPr lang="hu-HU" sz="675" dirty="0"/>
              <a:t>BELSŐ FORRÁSOK</a:t>
            </a:r>
          </a:p>
        </p:txBody>
      </p:sp>
      <p:sp>
        <p:nvSpPr>
          <p:cNvPr id="110" name="Szövegdoboz 109">
            <a:extLst>
              <a:ext uri="{FF2B5EF4-FFF2-40B4-BE49-F238E27FC236}">
                <a16:creationId xmlns:a16="http://schemas.microsoft.com/office/drawing/2014/main" id="{8A891DB5-D6B5-4B95-B05F-6E41CADE365D}"/>
              </a:ext>
            </a:extLst>
          </p:cNvPr>
          <p:cNvSpPr txBox="1"/>
          <p:nvPr/>
        </p:nvSpPr>
        <p:spPr>
          <a:xfrm>
            <a:off x="1889916" y="4758290"/>
            <a:ext cx="1566000" cy="1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srgbClr val="232157"/>
                </a:solidFill>
              </a:defRPr>
            </a:lvl1pPr>
          </a:lstStyle>
          <a:p>
            <a:r>
              <a:rPr lang="hu-HU" sz="675" dirty="0"/>
              <a:t>ADÓSSÁG JELLEGŰ FORRÁSOK</a:t>
            </a:r>
          </a:p>
        </p:txBody>
      </p:sp>
      <p:sp>
        <p:nvSpPr>
          <p:cNvPr id="111" name="Szövegdoboz 110">
            <a:extLst>
              <a:ext uri="{FF2B5EF4-FFF2-40B4-BE49-F238E27FC236}">
                <a16:creationId xmlns:a16="http://schemas.microsoft.com/office/drawing/2014/main" id="{4F7A2E7F-6773-436C-B0F1-8C9C588E944F}"/>
              </a:ext>
            </a:extLst>
          </p:cNvPr>
          <p:cNvSpPr txBox="1"/>
          <p:nvPr/>
        </p:nvSpPr>
        <p:spPr>
          <a:xfrm>
            <a:off x="296652" y="4758419"/>
            <a:ext cx="1566000" cy="17311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54000" tIns="27000" rIns="54000" bIns="27000" rtlCol="0" anchor="ctr" anchorCtr="0">
            <a:noAutofit/>
          </a:bodyPr>
          <a:lstStyle>
            <a:defPPr>
              <a:defRPr lang="hu-HU"/>
            </a:defPPr>
            <a:lvl1pPr algn="ctr">
              <a:defRPr sz="900">
                <a:solidFill>
                  <a:prstClr val="white"/>
                </a:solidFill>
              </a:defRPr>
            </a:lvl1pPr>
          </a:lstStyle>
          <a:p>
            <a:r>
              <a:rPr lang="hu-HU" sz="675" dirty="0"/>
              <a:t>TŐKEÁGI FORRÁSOK</a:t>
            </a:r>
          </a:p>
        </p:txBody>
      </p:sp>
      <p:sp>
        <p:nvSpPr>
          <p:cNvPr id="113" name="Szövegdoboz 112">
            <a:extLst>
              <a:ext uri="{FF2B5EF4-FFF2-40B4-BE49-F238E27FC236}">
                <a16:creationId xmlns:a16="http://schemas.microsoft.com/office/drawing/2014/main" id="{9B632E74-82BE-4C0D-80D9-67D2A7FEB63A}"/>
              </a:ext>
            </a:extLst>
          </p:cNvPr>
          <p:cNvSpPr txBox="1"/>
          <p:nvPr/>
        </p:nvSpPr>
        <p:spPr>
          <a:xfrm>
            <a:off x="2564904" y="2696578"/>
            <a:ext cx="1080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KOCKÁZATI TŐKE</a:t>
            </a:r>
          </a:p>
        </p:txBody>
      </p:sp>
      <p:sp>
        <p:nvSpPr>
          <p:cNvPr id="114" name="Szövegdoboz 113">
            <a:extLst>
              <a:ext uri="{FF2B5EF4-FFF2-40B4-BE49-F238E27FC236}">
                <a16:creationId xmlns:a16="http://schemas.microsoft.com/office/drawing/2014/main" id="{74E127B0-B359-4736-93B8-6A0D4F9E7BA8}"/>
              </a:ext>
            </a:extLst>
          </p:cNvPr>
          <p:cNvSpPr txBox="1"/>
          <p:nvPr/>
        </p:nvSpPr>
        <p:spPr>
          <a:xfrm>
            <a:off x="2710026" y="2517744"/>
            <a:ext cx="1647000" cy="162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lIns="54000" tIns="27000" rIns="54000" bIns="27000" rtlCol="0" anchor="ctr" anchorCtr="0">
            <a:noAutofit/>
          </a:bodyPr>
          <a:lstStyle/>
          <a:p>
            <a:pPr algn="ctr"/>
            <a:r>
              <a:rPr lang="hu-HU" sz="675" dirty="0">
                <a:solidFill>
                  <a:prstClr val="white"/>
                </a:solidFill>
              </a:rPr>
              <a:t>PRIVATE EQUITY</a:t>
            </a:r>
          </a:p>
        </p:txBody>
      </p:sp>
      <p:sp>
        <p:nvSpPr>
          <p:cNvPr id="115" name="Téglalap 114">
            <a:extLst>
              <a:ext uri="{FF2B5EF4-FFF2-40B4-BE49-F238E27FC236}">
                <a16:creationId xmlns:a16="http://schemas.microsoft.com/office/drawing/2014/main" id="{635086EB-66EE-429D-B059-2948EB45E137}"/>
              </a:ext>
            </a:extLst>
          </p:cNvPr>
          <p:cNvSpPr/>
          <p:nvPr/>
        </p:nvSpPr>
        <p:spPr>
          <a:xfrm>
            <a:off x="6281664" y="1001512"/>
            <a:ext cx="2322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1500" b="1" dirty="0"/>
              <a:t>BÉT50</a:t>
            </a:r>
          </a:p>
          <a:p>
            <a:pPr lvl="0"/>
            <a:r>
              <a:rPr lang="hu-HU" sz="1500" i="1" dirty="0"/>
              <a:t>Sikersztorik azonosítása</a:t>
            </a:r>
          </a:p>
        </p:txBody>
      </p:sp>
      <p:grpSp>
        <p:nvGrpSpPr>
          <p:cNvPr id="116" name="Csoportba foglalás 115">
            <a:extLst>
              <a:ext uri="{FF2B5EF4-FFF2-40B4-BE49-F238E27FC236}">
                <a16:creationId xmlns:a16="http://schemas.microsoft.com/office/drawing/2014/main" id="{BF5D7851-A433-47FE-863A-7E392B212184}"/>
              </a:ext>
            </a:extLst>
          </p:cNvPr>
          <p:cNvGrpSpPr/>
          <p:nvPr/>
        </p:nvGrpSpPr>
        <p:grpSpPr>
          <a:xfrm>
            <a:off x="5597498" y="987574"/>
            <a:ext cx="567000" cy="567000"/>
            <a:chOff x="827584" y="4149080"/>
            <a:chExt cx="432048" cy="432048"/>
          </a:xfrm>
        </p:grpSpPr>
        <p:pic>
          <p:nvPicPr>
            <p:cNvPr id="117" name="Kép 116">
              <a:extLst>
                <a:ext uri="{FF2B5EF4-FFF2-40B4-BE49-F238E27FC236}">
                  <a16:creationId xmlns:a16="http://schemas.microsoft.com/office/drawing/2014/main" id="{0E6D01E2-BAAC-4A1C-8942-6C86DA518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2951" y="4244355"/>
              <a:ext cx="360039" cy="269859"/>
            </a:xfrm>
            <a:prstGeom prst="rect">
              <a:avLst/>
            </a:prstGeom>
          </p:spPr>
        </p:pic>
        <p:sp>
          <p:nvSpPr>
            <p:cNvPr id="118" name="Lekerekített téglalap 25">
              <a:extLst>
                <a:ext uri="{FF2B5EF4-FFF2-40B4-BE49-F238E27FC236}">
                  <a16:creationId xmlns:a16="http://schemas.microsoft.com/office/drawing/2014/main" id="{D077AF97-4ACE-44E4-BBA2-F936A55A0EFC}"/>
                </a:ext>
              </a:extLst>
            </p:cNvPr>
            <p:cNvSpPr/>
            <p:nvPr/>
          </p:nvSpPr>
          <p:spPr>
            <a:xfrm>
              <a:off x="827584" y="4149080"/>
              <a:ext cx="432048" cy="432048"/>
            </a:xfrm>
            <a:prstGeom prst="roundRect">
              <a:avLst>
                <a:gd name="adj" fmla="val 7848"/>
              </a:avLst>
            </a:prstGeom>
            <a:noFill/>
            <a:ln w="1587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</p:grpSp>
      <p:pic>
        <p:nvPicPr>
          <p:cNvPr id="119" name="Kép 118">
            <a:extLst>
              <a:ext uri="{FF2B5EF4-FFF2-40B4-BE49-F238E27FC236}">
                <a16:creationId xmlns:a16="http://schemas.microsoft.com/office/drawing/2014/main" id="{14A9EDA8-953F-4B5E-84E6-015035E2C2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498" y="1668306"/>
            <a:ext cx="567000" cy="567000"/>
          </a:xfrm>
          <a:prstGeom prst="rect">
            <a:avLst/>
          </a:prstGeom>
        </p:spPr>
      </p:pic>
      <p:pic>
        <p:nvPicPr>
          <p:cNvPr id="120" name="Kép 119">
            <a:extLst>
              <a:ext uri="{FF2B5EF4-FFF2-40B4-BE49-F238E27FC236}">
                <a16:creationId xmlns:a16="http://schemas.microsoft.com/office/drawing/2014/main" id="{8E16DCD8-ED36-492F-9F41-148F1D8E88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580" y="2380262"/>
            <a:ext cx="729000" cy="551528"/>
          </a:xfrm>
          <a:prstGeom prst="rect">
            <a:avLst/>
          </a:prstGeom>
        </p:spPr>
      </p:pic>
      <p:sp>
        <p:nvSpPr>
          <p:cNvPr id="121" name="Lekerekített téglalap 63">
            <a:extLst>
              <a:ext uri="{FF2B5EF4-FFF2-40B4-BE49-F238E27FC236}">
                <a16:creationId xmlns:a16="http://schemas.microsoft.com/office/drawing/2014/main" id="{7CAAC3C3-6191-4908-AA4D-02913FA0BB60}"/>
              </a:ext>
            </a:extLst>
          </p:cNvPr>
          <p:cNvSpPr/>
          <p:nvPr/>
        </p:nvSpPr>
        <p:spPr>
          <a:xfrm>
            <a:off x="5309556" y="1156522"/>
            <a:ext cx="162018" cy="31459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35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22" name="Lekerekített téglalap 63">
            <a:extLst>
              <a:ext uri="{FF2B5EF4-FFF2-40B4-BE49-F238E27FC236}">
                <a16:creationId xmlns:a16="http://schemas.microsoft.com/office/drawing/2014/main" id="{F6A1962C-D9DC-4418-BAD9-A1F0F4097945}"/>
              </a:ext>
            </a:extLst>
          </p:cNvPr>
          <p:cNvSpPr/>
          <p:nvPr/>
        </p:nvSpPr>
        <p:spPr>
          <a:xfrm>
            <a:off x="5309556" y="1797664"/>
            <a:ext cx="162018" cy="31459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35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23" name="Lekerekített téglalap 63">
            <a:extLst>
              <a:ext uri="{FF2B5EF4-FFF2-40B4-BE49-F238E27FC236}">
                <a16:creationId xmlns:a16="http://schemas.microsoft.com/office/drawing/2014/main" id="{B5DEE829-067C-4618-94BF-CBDB2A351456}"/>
              </a:ext>
            </a:extLst>
          </p:cNvPr>
          <p:cNvSpPr/>
          <p:nvPr/>
        </p:nvSpPr>
        <p:spPr>
          <a:xfrm>
            <a:off x="5309556" y="2524585"/>
            <a:ext cx="162018" cy="31459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35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24" name="Lekerekített téglalap 63">
            <a:extLst>
              <a:ext uri="{FF2B5EF4-FFF2-40B4-BE49-F238E27FC236}">
                <a16:creationId xmlns:a16="http://schemas.microsoft.com/office/drawing/2014/main" id="{E6CCC0EA-FC69-4C05-A18A-D496599D8B8D}"/>
              </a:ext>
            </a:extLst>
          </p:cNvPr>
          <p:cNvSpPr/>
          <p:nvPr/>
        </p:nvSpPr>
        <p:spPr>
          <a:xfrm>
            <a:off x="5309556" y="3147814"/>
            <a:ext cx="162018" cy="31459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35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25" name="Téglalap 124">
            <a:extLst>
              <a:ext uri="{FF2B5EF4-FFF2-40B4-BE49-F238E27FC236}">
                <a16:creationId xmlns:a16="http://schemas.microsoft.com/office/drawing/2014/main" id="{9047F8FC-B11D-4B20-9761-4EEE3CFEF81A}"/>
              </a:ext>
            </a:extLst>
          </p:cNvPr>
          <p:cNvSpPr/>
          <p:nvPr/>
        </p:nvSpPr>
        <p:spPr>
          <a:xfrm>
            <a:off x="6281664" y="3039802"/>
            <a:ext cx="28268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1500" b="1" dirty="0" err="1"/>
              <a:t>NTfA</a:t>
            </a:r>
            <a:endParaRPr lang="hu-HU" sz="1500" b="1" dirty="0"/>
          </a:p>
          <a:p>
            <a:pPr lvl="0"/>
            <a:r>
              <a:rPr lang="hu-HU" sz="1500" i="1" dirty="0"/>
              <a:t>Kereslet &amp; kínálati eszköz</a:t>
            </a:r>
          </a:p>
        </p:txBody>
      </p:sp>
      <p:pic>
        <p:nvPicPr>
          <p:cNvPr id="126" name="Kép 125">
            <a:extLst>
              <a:ext uri="{FF2B5EF4-FFF2-40B4-BE49-F238E27FC236}">
                <a16:creationId xmlns:a16="http://schemas.microsoft.com/office/drawing/2014/main" id="{CB7764EB-C9BE-4432-89A1-1AEC5BA830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495" y="3066868"/>
            <a:ext cx="428152" cy="428152"/>
          </a:xfrm>
          <a:prstGeom prst="rect">
            <a:avLst/>
          </a:prstGeom>
          <a:noFill/>
        </p:spPr>
      </p:pic>
      <p:sp>
        <p:nvSpPr>
          <p:cNvPr id="127" name="Téglalap 126">
            <a:extLst>
              <a:ext uri="{FF2B5EF4-FFF2-40B4-BE49-F238E27FC236}">
                <a16:creationId xmlns:a16="http://schemas.microsoft.com/office/drawing/2014/main" id="{469F731C-68B5-4E40-ADF5-43955EBF4641}"/>
              </a:ext>
            </a:extLst>
          </p:cNvPr>
          <p:cNvSpPr/>
          <p:nvPr/>
        </p:nvSpPr>
        <p:spPr>
          <a:xfrm>
            <a:off x="5633592" y="3012862"/>
            <a:ext cx="567000" cy="567000"/>
          </a:xfrm>
          <a:prstGeom prst="rect">
            <a:avLst/>
          </a:prstGeom>
          <a:noFill/>
          <a:ln w="38100" cap="sq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28" name="Téglalap 127">
            <a:extLst>
              <a:ext uri="{FF2B5EF4-FFF2-40B4-BE49-F238E27FC236}">
                <a16:creationId xmlns:a16="http://schemas.microsoft.com/office/drawing/2014/main" id="{E3A6903C-EE7F-4475-ABDB-67BBDA0117A3}"/>
              </a:ext>
            </a:extLst>
          </p:cNvPr>
          <p:cNvSpPr/>
          <p:nvPr/>
        </p:nvSpPr>
        <p:spPr>
          <a:xfrm>
            <a:off x="6281664" y="1671650"/>
            <a:ext cx="282605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1500" b="1" dirty="0"/>
              <a:t>ELITE program</a:t>
            </a:r>
          </a:p>
          <a:p>
            <a:pPr lvl="0"/>
            <a:r>
              <a:rPr lang="hu-HU" sz="1500" i="1" dirty="0"/>
              <a:t>Tudás, </a:t>
            </a:r>
            <a:r>
              <a:rPr lang="hu-HU" sz="1500" i="1" dirty="0" err="1"/>
              <a:t>vizibilitás</a:t>
            </a:r>
            <a:r>
              <a:rPr lang="hu-HU" sz="1500" i="1" dirty="0"/>
              <a:t>, </a:t>
            </a:r>
            <a:r>
              <a:rPr lang="hu-HU" sz="1500" i="1" dirty="0" err="1"/>
              <a:t>networking</a:t>
            </a:r>
            <a:endParaRPr lang="hu-HU" sz="1500" i="1" dirty="0"/>
          </a:p>
        </p:txBody>
      </p:sp>
      <p:sp>
        <p:nvSpPr>
          <p:cNvPr id="129" name="Téglalap 128">
            <a:extLst>
              <a:ext uri="{FF2B5EF4-FFF2-40B4-BE49-F238E27FC236}">
                <a16:creationId xmlns:a16="http://schemas.microsoft.com/office/drawing/2014/main" id="{B347A82D-FF3F-4190-801A-ABBF97227848}"/>
              </a:ext>
            </a:extLst>
          </p:cNvPr>
          <p:cNvSpPr/>
          <p:nvPr/>
        </p:nvSpPr>
        <p:spPr>
          <a:xfrm>
            <a:off x="6281664" y="2377792"/>
            <a:ext cx="282605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1500" b="1" dirty="0"/>
              <a:t>Mentor program</a:t>
            </a:r>
          </a:p>
          <a:p>
            <a:pPr lvl="0"/>
            <a:r>
              <a:rPr lang="hu-HU" sz="1500" i="1" dirty="0"/>
              <a:t>Kínálat élénkítés</a:t>
            </a:r>
          </a:p>
        </p:txBody>
      </p:sp>
      <p:sp>
        <p:nvSpPr>
          <p:cNvPr id="130" name="Lekerekített téglalap 63">
            <a:extLst>
              <a:ext uri="{FF2B5EF4-FFF2-40B4-BE49-F238E27FC236}">
                <a16:creationId xmlns:a16="http://schemas.microsoft.com/office/drawing/2014/main" id="{2B8DBBAD-C264-4F00-8C1A-775D00C2FD4B}"/>
              </a:ext>
            </a:extLst>
          </p:cNvPr>
          <p:cNvSpPr/>
          <p:nvPr/>
        </p:nvSpPr>
        <p:spPr>
          <a:xfrm>
            <a:off x="5309556" y="3853956"/>
            <a:ext cx="162018" cy="31459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35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31" name="Téglalap 130">
            <a:extLst>
              <a:ext uri="{FF2B5EF4-FFF2-40B4-BE49-F238E27FC236}">
                <a16:creationId xmlns:a16="http://schemas.microsoft.com/office/drawing/2014/main" id="{E493D46F-56EC-4F6F-8C62-E10C30FB2C3F}"/>
              </a:ext>
            </a:extLst>
          </p:cNvPr>
          <p:cNvSpPr/>
          <p:nvPr/>
        </p:nvSpPr>
        <p:spPr>
          <a:xfrm>
            <a:off x="6281664" y="3745944"/>
            <a:ext cx="28268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1500" b="1" dirty="0"/>
              <a:t>NOMAD rendszer</a:t>
            </a:r>
          </a:p>
          <a:p>
            <a:pPr lvl="0"/>
            <a:r>
              <a:rPr lang="hu-HU" sz="1500" i="1" dirty="0"/>
              <a:t>Felkészít, támogat</a:t>
            </a:r>
          </a:p>
        </p:txBody>
      </p:sp>
      <p:pic>
        <p:nvPicPr>
          <p:cNvPr id="132" name="Kép 131">
            <a:extLst>
              <a:ext uri="{FF2B5EF4-FFF2-40B4-BE49-F238E27FC236}">
                <a16:creationId xmlns:a16="http://schemas.microsoft.com/office/drawing/2014/main" id="{2B951E8A-57A4-4676-BB3A-F62774FF1E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495" y="3773010"/>
            <a:ext cx="428152" cy="428152"/>
          </a:xfrm>
          <a:prstGeom prst="rect">
            <a:avLst/>
          </a:prstGeom>
          <a:noFill/>
        </p:spPr>
      </p:pic>
      <p:sp>
        <p:nvSpPr>
          <p:cNvPr id="133" name="Téglalap 132">
            <a:extLst>
              <a:ext uri="{FF2B5EF4-FFF2-40B4-BE49-F238E27FC236}">
                <a16:creationId xmlns:a16="http://schemas.microsoft.com/office/drawing/2014/main" id="{17D1DBF3-6978-4300-9FF1-DD129B1CB3F9}"/>
              </a:ext>
            </a:extLst>
          </p:cNvPr>
          <p:cNvSpPr/>
          <p:nvPr/>
        </p:nvSpPr>
        <p:spPr>
          <a:xfrm>
            <a:off x="5633592" y="3719004"/>
            <a:ext cx="567000" cy="567000"/>
          </a:xfrm>
          <a:prstGeom prst="rect">
            <a:avLst/>
          </a:prstGeom>
          <a:noFill/>
          <a:ln w="38100" cap="sq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4" name="Lekerekített téglalap 63">
            <a:extLst>
              <a:ext uri="{FF2B5EF4-FFF2-40B4-BE49-F238E27FC236}">
                <a16:creationId xmlns:a16="http://schemas.microsoft.com/office/drawing/2014/main" id="{971BF15A-1848-4A7C-8DC1-93F5EDB20C35}"/>
              </a:ext>
            </a:extLst>
          </p:cNvPr>
          <p:cNvSpPr/>
          <p:nvPr/>
        </p:nvSpPr>
        <p:spPr>
          <a:xfrm>
            <a:off x="5309556" y="4502028"/>
            <a:ext cx="162018" cy="31459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135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5" name="Téglalap 134">
            <a:extLst>
              <a:ext uri="{FF2B5EF4-FFF2-40B4-BE49-F238E27FC236}">
                <a16:creationId xmlns:a16="http://schemas.microsoft.com/office/drawing/2014/main" id="{4E7E823E-7CBB-4FF3-9B44-30567D15E839}"/>
              </a:ext>
            </a:extLst>
          </p:cNvPr>
          <p:cNvSpPr/>
          <p:nvPr/>
        </p:nvSpPr>
        <p:spPr>
          <a:xfrm>
            <a:off x="6281664" y="4394016"/>
            <a:ext cx="28268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1500" b="1" dirty="0"/>
              <a:t>XTEND</a:t>
            </a:r>
          </a:p>
          <a:p>
            <a:pPr lvl="0"/>
            <a:r>
              <a:rPr lang="hu-HU" sz="1500" i="1" dirty="0"/>
              <a:t>Platform a növekedéshez</a:t>
            </a:r>
          </a:p>
        </p:txBody>
      </p:sp>
      <p:pic>
        <p:nvPicPr>
          <p:cNvPr id="136" name="Kép 135">
            <a:extLst>
              <a:ext uri="{FF2B5EF4-FFF2-40B4-BE49-F238E27FC236}">
                <a16:creationId xmlns:a16="http://schemas.microsoft.com/office/drawing/2014/main" id="{9EE9BA0F-0C59-44E4-A790-81D95BE89B7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580" y="4433236"/>
            <a:ext cx="567000" cy="5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877518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-téma">
  <a:themeElements>
    <a:clrScheme name="BET">
      <a:dk1>
        <a:srgbClr val="232157"/>
      </a:dk1>
      <a:lt1>
        <a:sysClr val="window" lastClr="FFFFFF"/>
      </a:lt1>
      <a:dk2>
        <a:srgbClr val="232157"/>
      </a:dk2>
      <a:lt2>
        <a:srgbClr val="FFFFFF"/>
      </a:lt2>
      <a:accent1>
        <a:srgbClr val="232157"/>
      </a:accent1>
      <a:accent2>
        <a:srgbClr val="0051AA"/>
      </a:accent2>
      <a:accent3>
        <a:srgbClr val="BA8C5D"/>
      </a:accent3>
      <a:accent4>
        <a:srgbClr val="0F809A"/>
      </a:accent4>
      <a:accent5>
        <a:srgbClr val="EB742F"/>
      </a:accent5>
      <a:accent6>
        <a:srgbClr val="9A981F"/>
      </a:accent6>
      <a:hlink>
        <a:srgbClr val="A7A6A8"/>
      </a:hlink>
      <a:folHlink>
        <a:srgbClr val="847A9A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anchor="t" anchorCtr="0">
        <a:noAutofit/>
      </a:bodyPr>
      <a:lstStyle>
        <a:defPPr>
          <a:defRPr sz="16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2742</TotalTime>
  <Words>464</Words>
  <Application>Microsoft Office PowerPoint</Application>
  <PresentationFormat>Diavetítés a képernyőre (16:9 oldalarány)</PresentationFormat>
  <Paragraphs>183</Paragraphs>
  <Slides>10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Office-téma</vt:lpstr>
      <vt:lpstr>Újdonságok a tőzsdén az ingatlanpiac szemszögéből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Office</dc:creator>
  <cp:lastModifiedBy>Szalay Rita</cp:lastModifiedBy>
  <cp:revision>199</cp:revision>
  <cp:lastPrinted>2018-02-08T09:38:04Z</cp:lastPrinted>
  <dcterms:created xsi:type="dcterms:W3CDTF">2015-12-07T09:31:48Z</dcterms:created>
  <dcterms:modified xsi:type="dcterms:W3CDTF">2018-09-20T19:06:23Z</dcterms:modified>
</cp:coreProperties>
</file>